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4"/>
  </p:notesMasterIdLst>
  <p:sldIdLst>
    <p:sldId id="256" r:id="rId2"/>
    <p:sldId id="257" r:id="rId3"/>
    <p:sldId id="258" r:id="rId4"/>
    <p:sldId id="259" r:id="rId5"/>
    <p:sldId id="266" r:id="rId6"/>
    <p:sldId id="277" r:id="rId7"/>
    <p:sldId id="276" r:id="rId8"/>
    <p:sldId id="278" r:id="rId9"/>
    <p:sldId id="281" r:id="rId10"/>
    <p:sldId id="287" r:id="rId11"/>
    <p:sldId id="284" r:id="rId12"/>
    <p:sldId id="288" r:id="rId13"/>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5" d="100"/>
          <a:sy n="55" d="100"/>
        </p:scale>
        <p:origin x="96" y="4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ed Cummins" userId="3abe52f9c4a5eb39" providerId="LiveId" clId="{853CDAD9-3D80-446D-A8B4-D9AD1EC6105E}"/>
    <pc:docChg chg="modSld">
      <pc:chgData name="Fred Cummins" userId="3abe52f9c4a5eb39" providerId="LiveId" clId="{853CDAD9-3D80-446D-A8B4-D9AD1EC6105E}" dt="2026-02-25T18:43:12.721" v="179" actId="20577"/>
      <pc:docMkLst>
        <pc:docMk/>
      </pc:docMkLst>
      <pc:sldChg chg="modSp mod">
        <pc:chgData name="Fred Cummins" userId="3abe52f9c4a5eb39" providerId="LiveId" clId="{853CDAD9-3D80-446D-A8B4-D9AD1EC6105E}" dt="2026-02-25T18:43:12.721" v="179" actId="20577"/>
        <pc:sldMkLst>
          <pc:docMk/>
          <pc:sldMk cId="1735591510" sldId="256"/>
        </pc:sldMkLst>
        <pc:spChg chg="mod">
          <ac:chgData name="Fred Cummins" userId="3abe52f9c4a5eb39" providerId="LiveId" clId="{853CDAD9-3D80-446D-A8B4-D9AD1EC6105E}" dt="2026-02-25T18:43:12.721" v="179" actId="20577"/>
          <ac:spMkLst>
            <pc:docMk/>
            <pc:sldMk cId="1735591510" sldId="256"/>
            <ac:spMk id="3" creationId="{9C627D8E-E208-301D-9D04-84E96BFDA89E}"/>
          </ac:spMkLst>
        </pc:spChg>
      </pc:sldChg>
      <pc:sldChg chg="modSp mod">
        <pc:chgData name="Fred Cummins" userId="3abe52f9c4a5eb39" providerId="LiveId" clId="{853CDAD9-3D80-446D-A8B4-D9AD1EC6105E}" dt="2026-02-25T16:10:55.389" v="8" actId="20577"/>
        <pc:sldMkLst>
          <pc:docMk/>
          <pc:sldMk cId="1931285957" sldId="276"/>
        </pc:sldMkLst>
        <pc:spChg chg="mod">
          <ac:chgData name="Fred Cummins" userId="3abe52f9c4a5eb39" providerId="LiveId" clId="{853CDAD9-3D80-446D-A8B4-D9AD1EC6105E}" dt="2026-02-25T16:09:34.390" v="0" actId="20577"/>
          <ac:spMkLst>
            <pc:docMk/>
            <pc:sldMk cId="1931285957" sldId="276"/>
            <ac:spMk id="4" creationId="{C339141A-4505-FB50-DF48-5B7D307259A4}"/>
          </ac:spMkLst>
        </pc:spChg>
        <pc:spChg chg="mod">
          <ac:chgData name="Fred Cummins" userId="3abe52f9c4a5eb39" providerId="LiveId" clId="{853CDAD9-3D80-446D-A8B4-D9AD1EC6105E}" dt="2026-02-25T16:10:55.389" v="8" actId="20577"/>
          <ac:spMkLst>
            <pc:docMk/>
            <pc:sldMk cId="1931285957" sldId="276"/>
            <ac:spMk id="6" creationId="{AD703DCA-3B08-1F81-7003-FD50DAF815A8}"/>
          </ac:spMkLst>
        </pc:spChg>
      </pc:sldChg>
      <pc:sldChg chg="modSp mod">
        <pc:chgData name="Fred Cummins" userId="3abe52f9c4a5eb39" providerId="LiveId" clId="{853CDAD9-3D80-446D-A8B4-D9AD1EC6105E}" dt="2026-02-25T16:15:00.893" v="25" actId="6549"/>
        <pc:sldMkLst>
          <pc:docMk/>
          <pc:sldMk cId="3724737298" sldId="278"/>
        </pc:sldMkLst>
        <pc:spChg chg="mod">
          <ac:chgData name="Fred Cummins" userId="3abe52f9c4a5eb39" providerId="LiveId" clId="{853CDAD9-3D80-446D-A8B4-D9AD1EC6105E}" dt="2026-02-25T16:13:14.125" v="13" actId="20577"/>
          <ac:spMkLst>
            <pc:docMk/>
            <pc:sldMk cId="3724737298" sldId="278"/>
            <ac:spMk id="4" creationId="{A99075A6-7165-1E07-FF84-31EDC39E6DE6}"/>
          </ac:spMkLst>
        </pc:spChg>
        <pc:spChg chg="mod">
          <ac:chgData name="Fred Cummins" userId="3abe52f9c4a5eb39" providerId="LiveId" clId="{853CDAD9-3D80-446D-A8B4-D9AD1EC6105E}" dt="2026-02-25T16:15:00.893" v="25" actId="6549"/>
          <ac:spMkLst>
            <pc:docMk/>
            <pc:sldMk cId="3724737298" sldId="278"/>
            <ac:spMk id="6" creationId="{C29994F6-A237-447C-CFEE-4ED64A4F5ED0}"/>
          </ac:spMkLst>
        </pc:spChg>
      </pc:sldChg>
      <pc:sldChg chg="modSp mod">
        <pc:chgData name="Fred Cummins" userId="3abe52f9c4a5eb39" providerId="LiveId" clId="{853CDAD9-3D80-446D-A8B4-D9AD1EC6105E}" dt="2026-02-25T16:26:55.074" v="177" actId="20577"/>
        <pc:sldMkLst>
          <pc:docMk/>
          <pc:sldMk cId="1198498036" sldId="284"/>
        </pc:sldMkLst>
        <pc:spChg chg="mod">
          <ac:chgData name="Fred Cummins" userId="3abe52f9c4a5eb39" providerId="LiveId" clId="{853CDAD9-3D80-446D-A8B4-D9AD1EC6105E}" dt="2026-02-25T16:26:55.074" v="177" actId="20577"/>
          <ac:spMkLst>
            <pc:docMk/>
            <pc:sldMk cId="1198498036" sldId="284"/>
            <ac:spMk id="6" creationId="{DDC62BC9-D040-8B1B-25FA-C95E7AB860E8}"/>
          </ac:spMkLst>
        </pc:spChg>
      </pc:sldChg>
      <pc:sldChg chg="modSp mod">
        <pc:chgData name="Fred Cummins" userId="3abe52f9c4a5eb39" providerId="LiveId" clId="{853CDAD9-3D80-446D-A8B4-D9AD1EC6105E}" dt="2026-02-25T16:26:06.616" v="159" actId="20577"/>
        <pc:sldMkLst>
          <pc:docMk/>
          <pc:sldMk cId="2804445680" sldId="287"/>
        </pc:sldMkLst>
        <pc:spChg chg="mod">
          <ac:chgData name="Fred Cummins" userId="3abe52f9c4a5eb39" providerId="LiveId" clId="{853CDAD9-3D80-446D-A8B4-D9AD1EC6105E}" dt="2026-02-25T16:26:06.616" v="159" actId="20577"/>
          <ac:spMkLst>
            <pc:docMk/>
            <pc:sldMk cId="2804445680" sldId="287"/>
            <ac:spMk id="6" creationId="{3CFAADDC-D0B0-8A22-C3AE-9A30719F924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7"/>
          </a:xfrm>
          <a:prstGeom prst="rect">
            <a:avLst/>
          </a:prstGeom>
        </p:spPr>
        <p:txBody>
          <a:bodyPr vert="horz" lIns="92546" tIns="46273" rIns="92546" bIns="46273" rtlCol="0"/>
          <a:lstStyle>
            <a:lvl1pPr algn="l">
              <a:defRPr sz="1200"/>
            </a:lvl1pPr>
          </a:lstStyle>
          <a:p>
            <a:endParaRPr lang="en-US"/>
          </a:p>
        </p:txBody>
      </p:sp>
      <p:sp>
        <p:nvSpPr>
          <p:cNvPr id="3" name="Date Placeholder 2"/>
          <p:cNvSpPr>
            <a:spLocks noGrp="1"/>
          </p:cNvSpPr>
          <p:nvPr>
            <p:ph type="dt" idx="1"/>
          </p:nvPr>
        </p:nvSpPr>
        <p:spPr>
          <a:xfrm>
            <a:off x="3939466" y="0"/>
            <a:ext cx="3013763" cy="463647"/>
          </a:xfrm>
          <a:prstGeom prst="rect">
            <a:avLst/>
          </a:prstGeom>
        </p:spPr>
        <p:txBody>
          <a:bodyPr vert="horz" lIns="92546" tIns="46273" rIns="92546" bIns="46273" rtlCol="0"/>
          <a:lstStyle>
            <a:lvl1pPr algn="r">
              <a:defRPr sz="1200"/>
            </a:lvl1pPr>
          </a:lstStyle>
          <a:p>
            <a:fld id="{A805F11A-A92E-46C3-8A3E-DA4C83C80A84}" type="datetimeFigureOut">
              <a:rPr lang="en-US" smtClean="0"/>
              <a:t>2/25/2026</a:t>
            </a:fld>
            <a:endParaRPr lang="en-US"/>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46" tIns="46273" rIns="92546" bIns="46273" rtlCol="0" anchor="ctr"/>
          <a:lstStyle/>
          <a:p>
            <a:endParaRPr lang="en-US"/>
          </a:p>
        </p:txBody>
      </p:sp>
      <p:sp>
        <p:nvSpPr>
          <p:cNvPr id="5" name="Notes Placeholder 4"/>
          <p:cNvSpPr>
            <a:spLocks noGrp="1"/>
          </p:cNvSpPr>
          <p:nvPr>
            <p:ph type="body" sz="quarter" idx="3"/>
          </p:nvPr>
        </p:nvSpPr>
        <p:spPr>
          <a:xfrm>
            <a:off x="695484" y="4447153"/>
            <a:ext cx="5563870" cy="3638580"/>
          </a:xfrm>
          <a:prstGeom prst="rect">
            <a:avLst/>
          </a:prstGeom>
        </p:spPr>
        <p:txBody>
          <a:bodyPr vert="horz" lIns="92546" tIns="46273" rIns="92546" bIns="4627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3"/>
            <a:ext cx="3013763" cy="463646"/>
          </a:xfrm>
          <a:prstGeom prst="rect">
            <a:avLst/>
          </a:prstGeom>
        </p:spPr>
        <p:txBody>
          <a:bodyPr vert="horz" lIns="92546" tIns="46273" rIns="92546" bIns="46273"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777193"/>
            <a:ext cx="3013763" cy="463646"/>
          </a:xfrm>
          <a:prstGeom prst="rect">
            <a:avLst/>
          </a:prstGeom>
        </p:spPr>
        <p:txBody>
          <a:bodyPr vert="horz" lIns="92546" tIns="46273" rIns="92546" bIns="46273" rtlCol="0" anchor="b"/>
          <a:lstStyle>
            <a:lvl1pPr algn="r">
              <a:defRPr sz="1200"/>
            </a:lvl1pPr>
          </a:lstStyle>
          <a:p>
            <a:fld id="{BA51D523-4F3D-4C82-B34C-A12B4574BC91}" type="slidenum">
              <a:rPr lang="en-US" smtClean="0"/>
              <a:t>‹#›</a:t>
            </a:fld>
            <a:endParaRPr lang="en-US"/>
          </a:p>
        </p:txBody>
      </p:sp>
    </p:spTree>
    <p:extLst>
      <p:ext uri="{BB962C8B-B14F-4D97-AF65-F5344CB8AC3E}">
        <p14:creationId xmlns:p14="http://schemas.microsoft.com/office/powerpoint/2010/main" val="4060326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6</a:t>
            </a:fld>
            <a:endParaRPr lang="en-US"/>
          </a:p>
        </p:txBody>
      </p:sp>
    </p:spTree>
    <p:extLst>
      <p:ext uri="{BB962C8B-B14F-4D97-AF65-F5344CB8AC3E}">
        <p14:creationId xmlns:p14="http://schemas.microsoft.com/office/powerpoint/2010/main" val="1833168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7</a:t>
            </a:fld>
            <a:endParaRPr lang="en-US"/>
          </a:p>
        </p:txBody>
      </p:sp>
    </p:spTree>
    <p:extLst>
      <p:ext uri="{BB962C8B-B14F-4D97-AF65-F5344CB8AC3E}">
        <p14:creationId xmlns:p14="http://schemas.microsoft.com/office/powerpoint/2010/main" val="541759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10</a:t>
            </a:fld>
            <a:endParaRPr lang="en-US"/>
          </a:p>
        </p:txBody>
      </p:sp>
    </p:spTree>
    <p:extLst>
      <p:ext uri="{BB962C8B-B14F-4D97-AF65-F5344CB8AC3E}">
        <p14:creationId xmlns:p14="http://schemas.microsoft.com/office/powerpoint/2010/main" val="873263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A51D523-4F3D-4C82-B34C-A12B4574BC91}" type="slidenum">
              <a:rPr lang="en-US" smtClean="0"/>
              <a:t>11</a:t>
            </a:fld>
            <a:endParaRPr lang="en-US"/>
          </a:p>
        </p:txBody>
      </p:sp>
    </p:spTree>
    <p:extLst>
      <p:ext uri="{BB962C8B-B14F-4D97-AF65-F5344CB8AC3E}">
        <p14:creationId xmlns:p14="http://schemas.microsoft.com/office/powerpoint/2010/main" val="4291168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4224E-AAC8-185F-96B8-0146392D535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31BBCC5-A15A-A1F8-E07F-AD4E7DF5F3B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8DB2136-E334-4358-483B-9DEA5378D50C}"/>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33F43A1E-EE06-F1CF-B80B-35729EB16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D6D463-DF4D-D2D7-D8F2-444F06CA5838}"/>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784459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B6F6D3-DD95-2060-70AD-058A6D77CCD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587634-7D24-3649-B97F-A3B19CBA20A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D80942-D9A7-B43A-E268-05550BB4BEFD}"/>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3386C034-21DE-DA9B-BDFE-937DD2C0B2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B5F37C-6D73-4DF3-6A9E-13954DCBFC80}"/>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2636605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A76533-06B6-21C1-C53D-35025DA42D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E58101-DC15-8798-0011-F45537B9B5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2331B4-255F-357E-CAA7-C1FADF20A5C1}"/>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1B015A3E-3925-3AF8-3C5C-983EEC10D2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4F62D4-7723-4AAD-35AE-19DCD0E7873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060849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16532-3906-8109-C56F-2FA0131815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278FDEF-1462-E6E9-B238-E72E16AB183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FEF76C-0D63-9286-EA26-F3F4CC3D09BA}"/>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2A7F1F2E-7BC7-0DDA-4217-DC5E907275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A16743-39DF-84F7-4F16-ED53488881A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866703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E12EE-8109-FA9A-88C7-1F9979B4CA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6371ECE-7B6A-7ED1-8643-954484CC73C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51424B-3EC6-1DF3-9869-5E1E456A7804}"/>
              </a:ext>
            </a:extLst>
          </p:cNvPr>
          <p:cNvSpPr>
            <a:spLocks noGrp="1"/>
          </p:cNvSpPr>
          <p:nvPr>
            <p:ph type="dt" sz="half" idx="10"/>
          </p:nvPr>
        </p:nvSpPr>
        <p:spPr/>
        <p:txBody>
          <a:bodyPr/>
          <a:lstStyle/>
          <a:p>
            <a:r>
              <a:rPr lang="en-US"/>
              <a:t>February 15, 2026</a:t>
            </a:r>
          </a:p>
        </p:txBody>
      </p:sp>
      <p:sp>
        <p:nvSpPr>
          <p:cNvPr id="5" name="Footer Placeholder 4">
            <a:extLst>
              <a:ext uri="{FF2B5EF4-FFF2-40B4-BE49-F238E27FC236}">
                <a16:creationId xmlns:a16="http://schemas.microsoft.com/office/drawing/2014/main" id="{DAE32C00-FE84-9999-287E-4096311734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8FCDA4-294E-1F96-5A94-49985F408217}"/>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876835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EB561-DCF3-F31B-5F64-75944E99A2D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8FD6FB-9165-E0CE-9595-02515150EB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EA04C9-3C90-1CF9-6126-DD97BE25A1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D44C38C-CFAB-C03A-DD95-71EA5ADA6825}"/>
              </a:ext>
            </a:extLst>
          </p:cNvPr>
          <p:cNvSpPr>
            <a:spLocks noGrp="1"/>
          </p:cNvSpPr>
          <p:nvPr>
            <p:ph type="dt" sz="half" idx="10"/>
          </p:nvPr>
        </p:nvSpPr>
        <p:spPr/>
        <p:txBody>
          <a:bodyPr/>
          <a:lstStyle/>
          <a:p>
            <a:r>
              <a:rPr lang="en-US"/>
              <a:t>February 15, 2026</a:t>
            </a:r>
          </a:p>
        </p:txBody>
      </p:sp>
      <p:sp>
        <p:nvSpPr>
          <p:cNvPr id="6" name="Footer Placeholder 5">
            <a:extLst>
              <a:ext uri="{FF2B5EF4-FFF2-40B4-BE49-F238E27FC236}">
                <a16:creationId xmlns:a16="http://schemas.microsoft.com/office/drawing/2014/main" id="{436D97F6-9767-9E26-D3E3-0611920AE0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4D2B11-B242-60E9-DA19-6544A866E80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605793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C9F276-57CB-397C-B606-992C6D7758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E99FFB-DF3A-2EAF-7008-01417793344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CF0A387-452B-785A-0CB2-ACD36D2413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3F8C71-EC8F-5F54-22F4-25C21B3C2E2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34AA95-B92C-B3B4-2C20-69F9F0FA87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E3618F9-88D4-4D1B-2AE4-74FE77580344}"/>
              </a:ext>
            </a:extLst>
          </p:cNvPr>
          <p:cNvSpPr>
            <a:spLocks noGrp="1"/>
          </p:cNvSpPr>
          <p:nvPr>
            <p:ph type="dt" sz="half" idx="10"/>
          </p:nvPr>
        </p:nvSpPr>
        <p:spPr/>
        <p:txBody>
          <a:bodyPr/>
          <a:lstStyle/>
          <a:p>
            <a:r>
              <a:rPr lang="en-US"/>
              <a:t>February 15, 2026</a:t>
            </a:r>
          </a:p>
        </p:txBody>
      </p:sp>
      <p:sp>
        <p:nvSpPr>
          <p:cNvPr id="8" name="Footer Placeholder 7">
            <a:extLst>
              <a:ext uri="{FF2B5EF4-FFF2-40B4-BE49-F238E27FC236}">
                <a16:creationId xmlns:a16="http://schemas.microsoft.com/office/drawing/2014/main" id="{8D6DFF1C-304D-0347-D08B-422F537C29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F9AA1D4-37D4-8834-1BB0-CE20B0B18BDC}"/>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2878093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723F9-4348-6346-14E2-5975EB3B9B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25CA314-8FC1-97E4-B27F-051065E564AC}"/>
              </a:ext>
            </a:extLst>
          </p:cNvPr>
          <p:cNvSpPr>
            <a:spLocks noGrp="1"/>
          </p:cNvSpPr>
          <p:nvPr>
            <p:ph type="dt" sz="half" idx="10"/>
          </p:nvPr>
        </p:nvSpPr>
        <p:spPr/>
        <p:txBody>
          <a:bodyPr/>
          <a:lstStyle/>
          <a:p>
            <a:r>
              <a:rPr lang="en-US"/>
              <a:t>February 15, 2026</a:t>
            </a:r>
          </a:p>
        </p:txBody>
      </p:sp>
      <p:sp>
        <p:nvSpPr>
          <p:cNvPr id="4" name="Footer Placeholder 3">
            <a:extLst>
              <a:ext uri="{FF2B5EF4-FFF2-40B4-BE49-F238E27FC236}">
                <a16:creationId xmlns:a16="http://schemas.microsoft.com/office/drawing/2014/main" id="{9BCBCD94-592E-257A-4AA4-72B996931F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FE0F158-7AE1-96B7-3CF9-050DA2A22B1E}"/>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1755794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19605BE-B6FF-BFB4-DC71-54C2E215BE4D}"/>
              </a:ext>
            </a:extLst>
          </p:cNvPr>
          <p:cNvSpPr>
            <a:spLocks noGrp="1"/>
          </p:cNvSpPr>
          <p:nvPr>
            <p:ph type="dt" sz="half" idx="10"/>
          </p:nvPr>
        </p:nvSpPr>
        <p:spPr/>
        <p:txBody>
          <a:bodyPr/>
          <a:lstStyle/>
          <a:p>
            <a:r>
              <a:rPr lang="en-US"/>
              <a:t>February 15, 2026</a:t>
            </a:r>
          </a:p>
        </p:txBody>
      </p:sp>
      <p:sp>
        <p:nvSpPr>
          <p:cNvPr id="3" name="Footer Placeholder 2">
            <a:extLst>
              <a:ext uri="{FF2B5EF4-FFF2-40B4-BE49-F238E27FC236}">
                <a16:creationId xmlns:a16="http://schemas.microsoft.com/office/drawing/2014/main" id="{A2EE3D44-2D3C-1701-97FA-1B90F543619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F140941-EBE1-BDB0-E3EA-9E9F4FD536BD}"/>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4109661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3622C-9FA6-499D-ECDC-918744E2B8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8B9C53-53FD-CF40-B9BF-705A534ACCD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89EE25-816F-3C3D-2CD8-2B95BF6937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4458C3D-3AE6-4048-8E01-42878657EC8B}"/>
              </a:ext>
            </a:extLst>
          </p:cNvPr>
          <p:cNvSpPr>
            <a:spLocks noGrp="1"/>
          </p:cNvSpPr>
          <p:nvPr>
            <p:ph type="dt" sz="half" idx="10"/>
          </p:nvPr>
        </p:nvSpPr>
        <p:spPr/>
        <p:txBody>
          <a:bodyPr/>
          <a:lstStyle/>
          <a:p>
            <a:r>
              <a:rPr lang="en-US"/>
              <a:t>February 15, 2026</a:t>
            </a:r>
          </a:p>
        </p:txBody>
      </p:sp>
      <p:sp>
        <p:nvSpPr>
          <p:cNvPr id="6" name="Footer Placeholder 5">
            <a:extLst>
              <a:ext uri="{FF2B5EF4-FFF2-40B4-BE49-F238E27FC236}">
                <a16:creationId xmlns:a16="http://schemas.microsoft.com/office/drawing/2014/main" id="{1A35495F-88E9-A3B8-442B-CFA2B67E2F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B112B5-23A5-7AB0-C9C1-4F2A5F800B47}"/>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341952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0CD0E-8D8A-CCC5-1B1E-4D9F9C9E45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25E75E7-2787-8CEB-0F6F-E74FE0F360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47740BE-572E-D218-DC9B-0A6A7FED51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CB55D0-12AF-33B7-8ABE-1843FEC37AE3}"/>
              </a:ext>
            </a:extLst>
          </p:cNvPr>
          <p:cNvSpPr>
            <a:spLocks noGrp="1"/>
          </p:cNvSpPr>
          <p:nvPr>
            <p:ph type="dt" sz="half" idx="10"/>
          </p:nvPr>
        </p:nvSpPr>
        <p:spPr/>
        <p:txBody>
          <a:bodyPr/>
          <a:lstStyle/>
          <a:p>
            <a:r>
              <a:rPr lang="en-US"/>
              <a:t>February 15, 2026</a:t>
            </a:r>
          </a:p>
        </p:txBody>
      </p:sp>
      <p:sp>
        <p:nvSpPr>
          <p:cNvPr id="6" name="Footer Placeholder 5">
            <a:extLst>
              <a:ext uri="{FF2B5EF4-FFF2-40B4-BE49-F238E27FC236}">
                <a16:creationId xmlns:a16="http://schemas.microsoft.com/office/drawing/2014/main" id="{D67D5427-64D6-EFBD-CC81-711AFD1FED6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960185-6790-B374-005B-FA505C488422}"/>
              </a:ext>
            </a:extLst>
          </p:cNvPr>
          <p:cNvSpPr>
            <a:spLocks noGrp="1"/>
          </p:cNvSpPr>
          <p:nvPr>
            <p:ph type="sldNum" sz="quarter" idx="12"/>
          </p:nvPr>
        </p:nvSpPr>
        <p:spPr/>
        <p:txBody>
          <a:bodyPr/>
          <a:lstStyle/>
          <a:p>
            <a:fld id="{EFBF7748-18B6-46D2-AC81-78EBE48129CE}" type="slidenum">
              <a:rPr lang="en-US" smtClean="0"/>
              <a:t>‹#›</a:t>
            </a:fld>
            <a:endParaRPr lang="en-US"/>
          </a:p>
        </p:txBody>
      </p:sp>
    </p:spTree>
    <p:extLst>
      <p:ext uri="{BB962C8B-B14F-4D97-AF65-F5344CB8AC3E}">
        <p14:creationId xmlns:p14="http://schemas.microsoft.com/office/powerpoint/2010/main" val="23772902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0C54EAB-9C90-2D84-9362-DAC5854F5F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F36C1A0-679E-00F9-FBC3-61E1F628DB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FB40C8E-C39B-1D1D-DCF7-59A5CB649EF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February 15, 2026</a:t>
            </a:r>
          </a:p>
        </p:txBody>
      </p:sp>
      <p:sp>
        <p:nvSpPr>
          <p:cNvPr id="5" name="Footer Placeholder 4">
            <a:extLst>
              <a:ext uri="{FF2B5EF4-FFF2-40B4-BE49-F238E27FC236}">
                <a16:creationId xmlns:a16="http://schemas.microsoft.com/office/drawing/2014/main" id="{917A8462-B727-6C2B-A3BB-F2DDAF7348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AB8DD4B-4D91-CA38-224C-7CBB531A46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FBF7748-18B6-46D2-AC81-78EBE48129CE}" type="slidenum">
              <a:rPr lang="en-US" smtClean="0"/>
              <a:t>‹#›</a:t>
            </a:fld>
            <a:endParaRPr lang="en-US"/>
          </a:p>
        </p:txBody>
      </p:sp>
    </p:spTree>
    <p:extLst>
      <p:ext uri="{BB962C8B-B14F-4D97-AF65-F5344CB8AC3E}">
        <p14:creationId xmlns:p14="http://schemas.microsoft.com/office/powerpoint/2010/main" val="373898368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www.amioakland.org/documents/25-12-19FredCummins-MyAdvocacyBackground.pdf" TargetMode="External"/><Relationship Id="rId2" Type="http://schemas.openxmlformats.org/officeDocument/2006/relationships/hyperlink" Target="http://www.amioakland.org/documents/26-02-15ProposalforAnAccountableHealthCareSystem-PDF.pdf"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B57A1A-B82E-6117-D6A8-0C6B9790997E}"/>
              </a:ext>
            </a:extLst>
          </p:cNvPr>
          <p:cNvSpPr>
            <a:spLocks noGrp="1"/>
          </p:cNvSpPr>
          <p:nvPr>
            <p:ph type="ctrTitle"/>
          </p:nvPr>
        </p:nvSpPr>
        <p:spPr/>
        <p:txBody>
          <a:bodyPr>
            <a:normAutofit fontScale="90000"/>
          </a:bodyPr>
          <a:lstStyle/>
          <a:p>
            <a:br>
              <a:rPr lang="en-US" dirty="0"/>
            </a:br>
            <a:r>
              <a:rPr lang="en-US" dirty="0"/>
              <a:t>National Health Care Reform</a:t>
            </a:r>
            <a:br>
              <a:rPr lang="en-US" dirty="0"/>
            </a:br>
            <a:r>
              <a:rPr lang="en-US" sz="4900" dirty="0"/>
              <a:t>Proposal Objectives</a:t>
            </a:r>
            <a:endParaRPr lang="en-US" dirty="0"/>
          </a:p>
        </p:txBody>
      </p:sp>
      <p:sp>
        <p:nvSpPr>
          <p:cNvPr id="3" name="Subtitle 2">
            <a:extLst>
              <a:ext uri="{FF2B5EF4-FFF2-40B4-BE49-F238E27FC236}">
                <a16:creationId xmlns:a16="http://schemas.microsoft.com/office/drawing/2014/main" id="{9C627D8E-E208-301D-9D04-84E96BFDA89E}"/>
              </a:ext>
            </a:extLst>
          </p:cNvPr>
          <p:cNvSpPr>
            <a:spLocks noGrp="1"/>
          </p:cNvSpPr>
          <p:nvPr>
            <p:ph type="subTitle" idx="1"/>
          </p:nvPr>
        </p:nvSpPr>
        <p:spPr/>
        <p:txBody>
          <a:bodyPr/>
          <a:lstStyle/>
          <a:p>
            <a:r>
              <a:rPr lang="en-US" sz="3600" dirty="0"/>
              <a:t>Fred A. Cummins</a:t>
            </a:r>
          </a:p>
          <a:p>
            <a:r>
              <a:rPr lang="en-US" sz="3600"/>
              <a:t>February 25, </a:t>
            </a:r>
            <a:r>
              <a:rPr lang="en-US" sz="3600" dirty="0"/>
              <a:t>2026</a:t>
            </a:r>
          </a:p>
          <a:p>
            <a:endParaRPr lang="en-US" dirty="0"/>
          </a:p>
        </p:txBody>
      </p:sp>
      <p:sp>
        <p:nvSpPr>
          <p:cNvPr id="5" name="Slide Number Placeholder 4">
            <a:extLst>
              <a:ext uri="{FF2B5EF4-FFF2-40B4-BE49-F238E27FC236}">
                <a16:creationId xmlns:a16="http://schemas.microsoft.com/office/drawing/2014/main" id="{BFFE3F0C-6CDE-037C-06BF-EDE856D9550F}"/>
              </a:ext>
            </a:extLst>
          </p:cNvPr>
          <p:cNvSpPr>
            <a:spLocks noGrp="1"/>
          </p:cNvSpPr>
          <p:nvPr>
            <p:ph type="sldNum" sz="quarter" idx="12"/>
          </p:nvPr>
        </p:nvSpPr>
        <p:spPr/>
        <p:txBody>
          <a:bodyPr/>
          <a:lstStyle/>
          <a:p>
            <a:fld id="{EFBF7748-18B6-46D2-AC81-78EBE48129CE}" type="slidenum">
              <a:rPr lang="en-US" smtClean="0"/>
              <a:t>1</a:t>
            </a:fld>
            <a:endParaRPr lang="en-US"/>
          </a:p>
        </p:txBody>
      </p:sp>
    </p:spTree>
    <p:extLst>
      <p:ext uri="{BB962C8B-B14F-4D97-AF65-F5344CB8AC3E}">
        <p14:creationId xmlns:p14="http://schemas.microsoft.com/office/powerpoint/2010/main" val="1735591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1CEC7-AEC3-576F-E0C4-1AB9AE5F59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16955C-51E2-DEEA-AF59-4CE292D39BB8}"/>
              </a:ext>
            </a:extLst>
          </p:cNvPr>
          <p:cNvSpPr>
            <a:spLocks noGrp="1"/>
          </p:cNvSpPr>
          <p:nvPr>
            <p:ph type="title"/>
          </p:nvPr>
        </p:nvSpPr>
        <p:spPr>
          <a:xfrm>
            <a:off x="838200" y="183016"/>
            <a:ext cx="10515600" cy="625475"/>
          </a:xfrm>
        </p:spPr>
        <p:txBody>
          <a:bodyPr>
            <a:normAutofit fontScale="90000"/>
          </a:bodyPr>
          <a:lstStyle/>
          <a:p>
            <a:pPr algn="ctr"/>
            <a:r>
              <a:rPr lang="en-US" sz="4000" dirty="0"/>
              <a:t>New System Delivery</a:t>
            </a:r>
          </a:p>
        </p:txBody>
      </p:sp>
      <p:sp>
        <p:nvSpPr>
          <p:cNvPr id="3" name="Text Placeholder 2">
            <a:extLst>
              <a:ext uri="{FF2B5EF4-FFF2-40B4-BE49-F238E27FC236}">
                <a16:creationId xmlns:a16="http://schemas.microsoft.com/office/drawing/2014/main" id="{73F74CD8-9AE3-F8E9-DC40-10ABFD32748F}"/>
              </a:ext>
            </a:extLst>
          </p:cNvPr>
          <p:cNvSpPr>
            <a:spLocks noGrp="1"/>
          </p:cNvSpPr>
          <p:nvPr>
            <p:ph type="body" idx="1"/>
          </p:nvPr>
        </p:nvSpPr>
        <p:spPr>
          <a:xfrm>
            <a:off x="839788" y="530332"/>
            <a:ext cx="5157787" cy="463323"/>
          </a:xfrm>
        </p:spPr>
        <p:txBody>
          <a:bodyPr/>
          <a:lstStyle/>
          <a:p>
            <a:pPr algn="ctr"/>
            <a:r>
              <a:rPr lang="en-US" dirty="0"/>
              <a:t>Whereas</a:t>
            </a:r>
          </a:p>
        </p:txBody>
      </p:sp>
      <p:sp>
        <p:nvSpPr>
          <p:cNvPr id="4" name="Content Placeholder 3">
            <a:extLst>
              <a:ext uri="{FF2B5EF4-FFF2-40B4-BE49-F238E27FC236}">
                <a16:creationId xmlns:a16="http://schemas.microsoft.com/office/drawing/2014/main" id="{05E4445C-564D-7178-F2EE-D68BFD230EE2}"/>
              </a:ext>
            </a:extLst>
          </p:cNvPr>
          <p:cNvSpPr>
            <a:spLocks noGrp="1"/>
          </p:cNvSpPr>
          <p:nvPr>
            <p:ph sz="half" idx="2"/>
          </p:nvPr>
        </p:nvSpPr>
        <p:spPr>
          <a:xfrm>
            <a:off x="283029" y="903508"/>
            <a:ext cx="6237513" cy="6117771"/>
          </a:xfrm>
        </p:spPr>
        <p:txBody>
          <a:bodyPr>
            <a:noAutofit/>
          </a:bodyPr>
          <a:lstStyle/>
          <a:p>
            <a:pPr lvl="0">
              <a:lnSpc>
                <a:spcPts val="2400"/>
              </a:lnSpc>
            </a:pPr>
            <a:r>
              <a:rPr lang="en-US" sz="2400" dirty="0"/>
              <a:t>Current health care payers and service providers have many differences, complexities and practices that are not necessary nor understood by the persons they serve.</a:t>
            </a:r>
          </a:p>
          <a:p>
            <a:pPr lvl="0">
              <a:lnSpc>
                <a:spcPts val="2400"/>
              </a:lnSpc>
            </a:pPr>
            <a:r>
              <a:rPr lang="en-US" sz="2400" dirty="0"/>
              <a:t>A new system must be consistent and easily understood by the persons served, the providers and the operational personnel, the Congress and the voters.</a:t>
            </a:r>
          </a:p>
          <a:p>
            <a:pPr lvl="0">
              <a:lnSpc>
                <a:spcPts val="2400"/>
              </a:lnSpc>
            </a:pPr>
            <a:r>
              <a:rPr lang="en-US" sz="2400" dirty="0"/>
              <a:t>Redundant information systems and changes are time consuming, expensive, and require more extensive recruiting and training efforts.</a:t>
            </a:r>
          </a:p>
          <a:p>
            <a:pPr lvl="0">
              <a:lnSpc>
                <a:spcPts val="2400"/>
              </a:lnSpc>
            </a:pPr>
            <a:r>
              <a:rPr lang="en-US" sz="2400" dirty="0"/>
              <a:t>Revised staffing requirements and caring aptitude must be addressed for qualifications, certifications and compensation. This is not charity. This requires culture change.</a:t>
            </a:r>
          </a:p>
          <a:p>
            <a:pPr>
              <a:lnSpc>
                <a:spcPts val="2400"/>
              </a:lnSpc>
            </a:pPr>
            <a:r>
              <a:rPr lang="en-US" sz="2400" dirty="0"/>
              <a:t>A unified and efficient system can’t be delivered by quick fixes anymore.</a:t>
            </a:r>
          </a:p>
          <a:p>
            <a:endParaRPr lang="en-US" sz="2400" dirty="0"/>
          </a:p>
        </p:txBody>
      </p:sp>
      <p:sp>
        <p:nvSpPr>
          <p:cNvPr id="5" name="Text Placeholder 4">
            <a:extLst>
              <a:ext uri="{FF2B5EF4-FFF2-40B4-BE49-F238E27FC236}">
                <a16:creationId xmlns:a16="http://schemas.microsoft.com/office/drawing/2014/main" id="{4F6C9624-1AE8-088D-E96E-C30EC38F8204}"/>
              </a:ext>
            </a:extLst>
          </p:cNvPr>
          <p:cNvSpPr>
            <a:spLocks noGrp="1"/>
          </p:cNvSpPr>
          <p:nvPr>
            <p:ph type="body" sz="quarter" idx="3"/>
          </p:nvPr>
        </p:nvSpPr>
        <p:spPr>
          <a:xfrm>
            <a:off x="6172200" y="530332"/>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3CFAADDC-D0B0-8A22-C3AE-9A30719F924E}"/>
              </a:ext>
            </a:extLst>
          </p:cNvPr>
          <p:cNvSpPr>
            <a:spLocks noGrp="1"/>
          </p:cNvSpPr>
          <p:nvPr>
            <p:ph sz="quarter" idx="4"/>
          </p:nvPr>
        </p:nvSpPr>
        <p:spPr>
          <a:xfrm>
            <a:off x="6520541" y="1015427"/>
            <a:ext cx="5671459" cy="5744602"/>
          </a:xfrm>
        </p:spPr>
        <p:txBody>
          <a:bodyPr>
            <a:normAutofit fontScale="25000" lnSpcReduction="20000"/>
          </a:bodyPr>
          <a:lstStyle/>
          <a:p>
            <a:pPr lvl="0"/>
            <a:r>
              <a:rPr lang="en-US" sz="9600" dirty="0"/>
              <a:t>Phased development and deployment by populations/systems and by state, and by region</a:t>
            </a:r>
          </a:p>
          <a:p>
            <a:pPr lvl="0"/>
            <a:r>
              <a:rPr lang="en-US" sz="9600" dirty="0"/>
              <a:t>Insurance companies phased out</a:t>
            </a:r>
          </a:p>
          <a:p>
            <a:pPr lvl="0"/>
            <a:r>
              <a:rPr lang="en-US" sz="9600" dirty="0"/>
              <a:t>Personnel upgrades: certification and proper qualifications and compensation</a:t>
            </a:r>
          </a:p>
          <a:p>
            <a:pPr lvl="0"/>
            <a:r>
              <a:rPr lang="en-US" sz="9600" dirty="0"/>
              <a:t>Funding: Human Rights, obligations</a:t>
            </a:r>
          </a:p>
          <a:p>
            <a:pPr lvl="0"/>
            <a:r>
              <a:rPr lang="en-US" sz="9600" dirty="0"/>
              <a:t>Proper orientation of recipients and on-going patient knowledge and understanding of their relationship to the new system, and expectations.</a:t>
            </a:r>
          </a:p>
          <a:p>
            <a:pPr lvl="0"/>
            <a:r>
              <a:rPr lang="en-US" sz="9600" dirty="0"/>
              <a:t>Objective quality of care and interpersonal relationships with staff. Where to get help.</a:t>
            </a:r>
          </a:p>
          <a:p>
            <a:pPr lvl="0"/>
            <a:r>
              <a:rPr lang="en-US" sz="9600" dirty="0"/>
              <a:t>Population education and orientation during transformation and continued for  on-going for new recipients and new hires.</a:t>
            </a:r>
          </a:p>
          <a:p>
            <a:endParaRPr lang="en-US" dirty="0"/>
          </a:p>
        </p:txBody>
      </p:sp>
      <p:sp>
        <p:nvSpPr>
          <p:cNvPr id="8" name="Slide Number Placeholder 7">
            <a:extLst>
              <a:ext uri="{FF2B5EF4-FFF2-40B4-BE49-F238E27FC236}">
                <a16:creationId xmlns:a16="http://schemas.microsoft.com/office/drawing/2014/main" id="{19FBB111-8ED2-BC5C-407B-D267CE4AED85}"/>
              </a:ext>
            </a:extLst>
          </p:cNvPr>
          <p:cNvSpPr>
            <a:spLocks noGrp="1"/>
          </p:cNvSpPr>
          <p:nvPr>
            <p:ph type="sldNum" sz="quarter" idx="12"/>
          </p:nvPr>
        </p:nvSpPr>
        <p:spPr/>
        <p:txBody>
          <a:bodyPr/>
          <a:lstStyle/>
          <a:p>
            <a:fld id="{EFBF7748-18B6-46D2-AC81-78EBE48129CE}" type="slidenum">
              <a:rPr lang="en-US" smtClean="0"/>
              <a:t>10</a:t>
            </a:fld>
            <a:endParaRPr lang="en-US"/>
          </a:p>
        </p:txBody>
      </p:sp>
    </p:spTree>
    <p:extLst>
      <p:ext uri="{BB962C8B-B14F-4D97-AF65-F5344CB8AC3E}">
        <p14:creationId xmlns:p14="http://schemas.microsoft.com/office/powerpoint/2010/main" val="2804445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9913B-7F86-78C5-7870-85C08DF79A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F8ACD0-679E-227F-F1D1-2A22FF391FC9}"/>
              </a:ext>
            </a:extLst>
          </p:cNvPr>
          <p:cNvSpPr>
            <a:spLocks noGrp="1"/>
          </p:cNvSpPr>
          <p:nvPr>
            <p:ph type="title"/>
          </p:nvPr>
        </p:nvSpPr>
        <p:spPr>
          <a:xfrm>
            <a:off x="836612" y="244910"/>
            <a:ext cx="10515600" cy="625475"/>
          </a:xfrm>
        </p:spPr>
        <p:txBody>
          <a:bodyPr>
            <a:normAutofit fontScale="90000"/>
          </a:bodyPr>
          <a:lstStyle/>
          <a:p>
            <a:pPr algn="ctr"/>
            <a:r>
              <a:rPr lang="en-US" sz="4000" dirty="0"/>
              <a:t>Strategic Leadership</a:t>
            </a:r>
          </a:p>
        </p:txBody>
      </p:sp>
      <p:sp>
        <p:nvSpPr>
          <p:cNvPr id="3" name="Text Placeholder 2">
            <a:extLst>
              <a:ext uri="{FF2B5EF4-FFF2-40B4-BE49-F238E27FC236}">
                <a16:creationId xmlns:a16="http://schemas.microsoft.com/office/drawing/2014/main" id="{A0815259-6E93-8ACE-A849-DCCE7D2ADD2B}"/>
              </a:ext>
            </a:extLst>
          </p:cNvPr>
          <p:cNvSpPr>
            <a:spLocks noGrp="1"/>
          </p:cNvSpPr>
          <p:nvPr>
            <p:ph type="body" idx="1"/>
          </p:nvPr>
        </p:nvSpPr>
        <p:spPr>
          <a:xfrm>
            <a:off x="836612" y="533044"/>
            <a:ext cx="5157787" cy="459964"/>
          </a:xfrm>
        </p:spPr>
        <p:txBody>
          <a:bodyPr/>
          <a:lstStyle/>
          <a:p>
            <a:pPr algn="ctr"/>
            <a:r>
              <a:rPr lang="en-US" dirty="0"/>
              <a:t>Whereas</a:t>
            </a:r>
          </a:p>
        </p:txBody>
      </p:sp>
      <p:sp>
        <p:nvSpPr>
          <p:cNvPr id="4" name="Content Placeholder 3">
            <a:extLst>
              <a:ext uri="{FF2B5EF4-FFF2-40B4-BE49-F238E27FC236}">
                <a16:creationId xmlns:a16="http://schemas.microsoft.com/office/drawing/2014/main" id="{C88CE04B-9050-DEE8-95D7-A7E9BD3FFAE2}"/>
              </a:ext>
            </a:extLst>
          </p:cNvPr>
          <p:cNvSpPr>
            <a:spLocks noGrp="1"/>
          </p:cNvSpPr>
          <p:nvPr>
            <p:ph sz="half" idx="2"/>
          </p:nvPr>
        </p:nvSpPr>
        <p:spPr>
          <a:xfrm>
            <a:off x="0" y="925284"/>
            <a:ext cx="6096000" cy="5980471"/>
          </a:xfrm>
        </p:spPr>
        <p:txBody>
          <a:bodyPr>
            <a:normAutofit fontScale="25000" lnSpcReduction="20000"/>
          </a:bodyPr>
          <a:lstStyle/>
          <a:p>
            <a:pPr marL="91440">
              <a:lnSpc>
                <a:spcPts val="2500"/>
              </a:lnSpc>
              <a:spcBef>
                <a:spcPts val="600"/>
              </a:spcBef>
            </a:pPr>
            <a:r>
              <a:rPr lang="en-US" sz="9600" dirty="0"/>
              <a:t>A growing poverty population calls for household </a:t>
            </a:r>
            <a:r>
              <a:rPr lang="en-US" sz="9600" dirty="0" err="1"/>
              <a:t>proverty</a:t>
            </a:r>
            <a:r>
              <a:rPr lang="en-US" sz="9600" dirty="0"/>
              <a:t> prevention and recovery when it happens.</a:t>
            </a:r>
          </a:p>
          <a:p>
            <a:pPr marL="91440">
              <a:lnSpc>
                <a:spcPts val="2500"/>
              </a:lnSpc>
              <a:spcBef>
                <a:spcPts val="600"/>
              </a:spcBef>
            </a:pPr>
            <a:r>
              <a:rPr lang="en-US" sz="9600" dirty="0"/>
              <a:t>Millions of people suffering  from untreated mental disturbances, need help</a:t>
            </a:r>
          </a:p>
          <a:p>
            <a:pPr marL="182880">
              <a:lnSpc>
                <a:spcPts val="2500"/>
              </a:lnSpc>
              <a:spcBef>
                <a:spcPts val="600"/>
              </a:spcBef>
            </a:pPr>
            <a:r>
              <a:rPr lang="en-US" sz="9600" dirty="0"/>
              <a:t>Psychotherapy is an emerging treatment to improve lives of many  who are trapped in their disturbed minds, including people suffering from mental illness, people trapped in poverty, elderly people in long-term care, and families suffering from domestic conflicts.</a:t>
            </a:r>
          </a:p>
          <a:p>
            <a:pPr marL="91440">
              <a:lnSpc>
                <a:spcPts val="2500"/>
              </a:lnSpc>
              <a:spcBef>
                <a:spcPts val="600"/>
              </a:spcBef>
            </a:pPr>
            <a:r>
              <a:rPr lang="en-US" sz="9600" dirty="0"/>
              <a:t>Need intervention in schools for students suffering depression, trauma, bullying, potential suicide and at risk of violence.</a:t>
            </a:r>
          </a:p>
          <a:p>
            <a:pPr marL="91440">
              <a:lnSpc>
                <a:spcPts val="2500"/>
              </a:lnSpc>
              <a:spcBef>
                <a:spcPts val="600"/>
              </a:spcBef>
            </a:pPr>
            <a:r>
              <a:rPr lang="en-US" sz="9600" dirty="0"/>
              <a:t>There is a major workforce shortage, a decline of qualified professionals and limited capacity of educators to develop them. </a:t>
            </a:r>
            <a:endParaRPr lang="en-US" dirty="0"/>
          </a:p>
        </p:txBody>
      </p:sp>
      <p:sp>
        <p:nvSpPr>
          <p:cNvPr id="5" name="Text Placeholder 4">
            <a:extLst>
              <a:ext uri="{FF2B5EF4-FFF2-40B4-BE49-F238E27FC236}">
                <a16:creationId xmlns:a16="http://schemas.microsoft.com/office/drawing/2014/main" id="{AB1AC7EC-D3C6-8DE6-2F92-24502D723D76}"/>
              </a:ext>
            </a:extLst>
          </p:cNvPr>
          <p:cNvSpPr>
            <a:spLocks noGrp="1"/>
          </p:cNvSpPr>
          <p:nvPr>
            <p:ph type="body" sz="quarter" idx="3"/>
          </p:nvPr>
        </p:nvSpPr>
        <p:spPr>
          <a:xfrm>
            <a:off x="6357257" y="533044"/>
            <a:ext cx="3624944" cy="459964"/>
          </a:xfrm>
        </p:spPr>
        <p:txBody>
          <a:bodyPr/>
          <a:lstStyle/>
          <a:p>
            <a:pPr marL="1828800" algn="ctr"/>
            <a:r>
              <a:rPr lang="en-US" dirty="0"/>
              <a:t>Therefore</a:t>
            </a:r>
          </a:p>
        </p:txBody>
      </p:sp>
      <p:sp>
        <p:nvSpPr>
          <p:cNvPr id="6" name="Content Placeholder 5">
            <a:extLst>
              <a:ext uri="{FF2B5EF4-FFF2-40B4-BE49-F238E27FC236}">
                <a16:creationId xmlns:a16="http://schemas.microsoft.com/office/drawing/2014/main" id="{DDC62BC9-D040-8B1B-25FA-C95E7AB860E8}"/>
              </a:ext>
            </a:extLst>
          </p:cNvPr>
          <p:cNvSpPr>
            <a:spLocks noGrp="1"/>
          </p:cNvSpPr>
          <p:nvPr>
            <p:ph sz="quarter" idx="4"/>
          </p:nvPr>
        </p:nvSpPr>
        <p:spPr>
          <a:xfrm>
            <a:off x="6095999" y="925284"/>
            <a:ext cx="5976257" cy="5980471"/>
          </a:xfrm>
        </p:spPr>
        <p:txBody>
          <a:bodyPr>
            <a:noAutofit/>
          </a:bodyPr>
          <a:lstStyle/>
          <a:p>
            <a:pPr marL="182880">
              <a:lnSpc>
                <a:spcPts val="2500"/>
              </a:lnSpc>
            </a:pPr>
            <a:r>
              <a:rPr lang="en-US" sz="2400" dirty="0"/>
              <a:t>Expand psychotherapy intervention for people in mental distress, through collaboration with childhood educators and other human services.</a:t>
            </a:r>
          </a:p>
          <a:p>
            <a:pPr marL="182880">
              <a:lnSpc>
                <a:spcPts val="2500"/>
              </a:lnSpc>
            </a:pPr>
            <a:r>
              <a:rPr lang="en-US" sz="2400" dirty="0"/>
              <a:t>Educators must </a:t>
            </a:r>
            <a:r>
              <a:rPr lang="en-US" sz="2400"/>
              <a:t>collaborate with </a:t>
            </a:r>
            <a:r>
              <a:rPr lang="en-US" sz="2400" dirty="0"/>
              <a:t>mental health support to develop children’s brains into educated and competent middle-class adults and voters.</a:t>
            </a:r>
          </a:p>
          <a:p>
            <a:pPr marL="182880">
              <a:lnSpc>
                <a:spcPts val="2500"/>
              </a:lnSpc>
            </a:pPr>
            <a:r>
              <a:rPr lang="en-US" sz="2400" dirty="0"/>
              <a:t>Health care must support unsolicited intervention by parents and relatives for persons in denial, homeless people  and persons traumatized by poverty. </a:t>
            </a:r>
          </a:p>
          <a:p>
            <a:pPr marL="182880">
              <a:lnSpc>
                <a:spcPts val="2500"/>
              </a:lnSpc>
            </a:pPr>
            <a:r>
              <a:rPr lang="en-US" sz="2400" dirty="0"/>
              <a:t>A major campaign is required to upgrade and expand the health care workforce.</a:t>
            </a:r>
          </a:p>
          <a:p>
            <a:pPr marL="182880">
              <a:lnSpc>
                <a:spcPts val="2500"/>
              </a:lnSpc>
            </a:pPr>
            <a:r>
              <a:rPr lang="en-US" sz="2400" dirty="0"/>
              <a:t>This health care enterprise must be committed to a mission to provide equitable, quality, health care to all, always.</a:t>
            </a:r>
            <a:endParaRPr lang="en-US" sz="2400" dirty="0">
              <a:highlight>
                <a:srgbClr val="FFFF00"/>
              </a:highlight>
            </a:endParaRPr>
          </a:p>
          <a:p>
            <a:endParaRPr lang="en-US" sz="2400" dirty="0"/>
          </a:p>
        </p:txBody>
      </p:sp>
      <p:sp>
        <p:nvSpPr>
          <p:cNvPr id="8" name="Slide Number Placeholder 7">
            <a:extLst>
              <a:ext uri="{FF2B5EF4-FFF2-40B4-BE49-F238E27FC236}">
                <a16:creationId xmlns:a16="http://schemas.microsoft.com/office/drawing/2014/main" id="{C1EC33F5-96C4-CEBC-3213-9A5851CFC503}"/>
              </a:ext>
            </a:extLst>
          </p:cNvPr>
          <p:cNvSpPr>
            <a:spLocks noGrp="1"/>
          </p:cNvSpPr>
          <p:nvPr>
            <p:ph type="sldNum" sz="quarter" idx="12"/>
          </p:nvPr>
        </p:nvSpPr>
        <p:spPr/>
        <p:txBody>
          <a:bodyPr/>
          <a:lstStyle/>
          <a:p>
            <a:fld id="{EFBF7748-18B6-46D2-AC81-78EBE48129CE}" type="slidenum">
              <a:rPr lang="en-US" smtClean="0"/>
              <a:t>11</a:t>
            </a:fld>
            <a:endParaRPr lang="en-US"/>
          </a:p>
        </p:txBody>
      </p:sp>
    </p:spTree>
    <p:extLst>
      <p:ext uri="{BB962C8B-B14F-4D97-AF65-F5344CB8AC3E}">
        <p14:creationId xmlns:p14="http://schemas.microsoft.com/office/powerpoint/2010/main" val="11984980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0C14408D-F550-30DB-9E70-0C0B75091FB2}"/>
              </a:ext>
            </a:extLst>
          </p:cNvPr>
          <p:cNvSpPr>
            <a:spLocks noGrp="1"/>
          </p:cNvSpPr>
          <p:nvPr>
            <p:ph type="title"/>
          </p:nvPr>
        </p:nvSpPr>
        <p:spPr>
          <a:xfrm>
            <a:off x="838200" y="365124"/>
            <a:ext cx="10515600" cy="6188075"/>
          </a:xfrm>
        </p:spPr>
        <p:txBody>
          <a:bodyPr>
            <a:normAutofit/>
          </a:bodyPr>
          <a:lstStyle/>
          <a:p>
            <a:pPr fontAlgn="base"/>
            <a:r>
              <a:rPr lang="en-US" dirty="0"/>
              <a:t>See related documents at these links:</a:t>
            </a:r>
            <a:br>
              <a:rPr lang="en-US" dirty="0"/>
            </a:br>
            <a:br>
              <a:rPr lang="en-US" dirty="0"/>
            </a:br>
            <a:r>
              <a:rPr lang="en-US" sz="2700" dirty="0"/>
              <a:t>Health Care Reform Proposal (136 pages)</a:t>
            </a:r>
            <a:br>
              <a:rPr lang="en-US" sz="2700" dirty="0"/>
            </a:br>
            <a:r>
              <a:rPr lang="en-US" sz="2700" dirty="0">
                <a:hlinkClick r:id="rId2" tooltip="http://www.amioakland.org/documents/26-02-15ProposalforAnAccountableHealthCareSystem-PDF.pdf"/>
              </a:rPr>
              <a:t>http://www.amioakland.org/documents/26-02-15ProposalforAnAccountableHealthCareSystem-PDF.pdf</a:t>
            </a:r>
            <a:br>
              <a:rPr lang="en-US" sz="2700" dirty="0"/>
            </a:br>
            <a:br>
              <a:rPr lang="en-US" dirty="0"/>
            </a:br>
            <a:r>
              <a:rPr lang="en-US" sz="2700" dirty="0"/>
              <a:t>This link is my background as related to this proposal.</a:t>
            </a:r>
            <a:br>
              <a:rPr lang="en-US" sz="2700" dirty="0"/>
            </a:br>
            <a:r>
              <a:rPr lang="en-US" sz="2700" dirty="0">
                <a:hlinkClick r:id="rId3" tooltip="http://www.amioakland.org/documents/25-12-19FredCummins-MyAdvocacyBackground.pdf"/>
              </a:rPr>
              <a:t>http://www.amioakland.org/documents/25-12-19FredCummins-MyAdvocacyBackground.pdf</a:t>
            </a:r>
            <a:br>
              <a:rPr lang="en-US" sz="2700" dirty="0"/>
            </a:br>
            <a:endParaRPr lang="en-US" dirty="0"/>
          </a:p>
        </p:txBody>
      </p:sp>
      <p:sp>
        <p:nvSpPr>
          <p:cNvPr id="7" name="Slide Number Placeholder 6">
            <a:extLst>
              <a:ext uri="{FF2B5EF4-FFF2-40B4-BE49-F238E27FC236}">
                <a16:creationId xmlns:a16="http://schemas.microsoft.com/office/drawing/2014/main" id="{D5F4EDDC-49C0-0BC8-1028-A7D163B6E84A}"/>
              </a:ext>
            </a:extLst>
          </p:cNvPr>
          <p:cNvSpPr>
            <a:spLocks noGrp="1"/>
          </p:cNvSpPr>
          <p:nvPr>
            <p:ph type="sldNum" sz="quarter" idx="12"/>
          </p:nvPr>
        </p:nvSpPr>
        <p:spPr/>
        <p:txBody>
          <a:bodyPr/>
          <a:lstStyle/>
          <a:p>
            <a:fld id="{EFBF7748-18B6-46D2-AC81-78EBE48129CE}" type="slidenum">
              <a:rPr lang="en-US" smtClean="0"/>
              <a:t>12</a:t>
            </a:fld>
            <a:endParaRPr lang="en-US"/>
          </a:p>
        </p:txBody>
      </p:sp>
    </p:spTree>
    <p:extLst>
      <p:ext uri="{BB962C8B-B14F-4D97-AF65-F5344CB8AC3E}">
        <p14:creationId xmlns:p14="http://schemas.microsoft.com/office/powerpoint/2010/main" val="294194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9658A-2786-DC49-06DF-60F4E78EDDAE}"/>
              </a:ext>
            </a:extLst>
          </p:cNvPr>
          <p:cNvSpPr>
            <a:spLocks noGrp="1"/>
          </p:cNvSpPr>
          <p:nvPr>
            <p:ph type="title"/>
          </p:nvPr>
        </p:nvSpPr>
        <p:spPr/>
        <p:txBody>
          <a:bodyPr/>
          <a:lstStyle/>
          <a:p>
            <a:r>
              <a:rPr lang="en-US"/>
              <a:t>Proposed </a:t>
            </a:r>
            <a:r>
              <a:rPr lang="en-US" dirty="0"/>
              <a:t>National Health Care System</a:t>
            </a:r>
          </a:p>
        </p:txBody>
      </p:sp>
      <p:sp>
        <p:nvSpPr>
          <p:cNvPr id="5" name="Slide Number Placeholder 4">
            <a:extLst>
              <a:ext uri="{FF2B5EF4-FFF2-40B4-BE49-F238E27FC236}">
                <a16:creationId xmlns:a16="http://schemas.microsoft.com/office/drawing/2014/main" id="{ED7188AD-1D90-085B-9DAB-CC8CA547C584}"/>
              </a:ext>
            </a:extLst>
          </p:cNvPr>
          <p:cNvSpPr>
            <a:spLocks noGrp="1"/>
          </p:cNvSpPr>
          <p:nvPr>
            <p:ph type="sldNum" sz="quarter" idx="12"/>
          </p:nvPr>
        </p:nvSpPr>
        <p:spPr/>
        <p:txBody>
          <a:bodyPr/>
          <a:lstStyle/>
          <a:p>
            <a:fld id="{EFBF7748-18B6-46D2-AC81-78EBE48129CE}" type="slidenum">
              <a:rPr lang="en-US" smtClean="0"/>
              <a:t>2</a:t>
            </a:fld>
            <a:endParaRPr lang="en-US"/>
          </a:p>
        </p:txBody>
      </p:sp>
      <p:sp>
        <p:nvSpPr>
          <p:cNvPr id="8" name="Content Placeholder 2">
            <a:extLst>
              <a:ext uri="{FF2B5EF4-FFF2-40B4-BE49-F238E27FC236}">
                <a16:creationId xmlns:a16="http://schemas.microsoft.com/office/drawing/2014/main" id="{B56D8385-4EFC-AE17-EC6E-829D8CE48B7F}"/>
              </a:ext>
            </a:extLst>
          </p:cNvPr>
          <p:cNvSpPr txBox="1">
            <a:spLocks/>
          </p:cNvSpPr>
          <p:nvPr/>
        </p:nvSpPr>
        <p:spPr>
          <a:xfrm>
            <a:off x="990600" y="1513114"/>
            <a:ext cx="10515600" cy="4816249"/>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Single Payer, government managed, health Care system (no insurance companies)</a:t>
            </a:r>
          </a:p>
          <a:p>
            <a:r>
              <a:rPr lang="en-US" dirty="0"/>
              <a:t>Lifelong, affordable health care for all</a:t>
            </a:r>
          </a:p>
          <a:p>
            <a:r>
              <a:rPr lang="en-US" dirty="0"/>
              <a:t>Federally subsidized ability to pay and have a normal, middle-class life</a:t>
            </a:r>
          </a:p>
          <a:p>
            <a:r>
              <a:rPr lang="en-US" dirty="0"/>
              <a:t>One benefits package: Fee-for-Service, benefit definitions and provider compensation. Budgets are based on benefit needs.</a:t>
            </a:r>
          </a:p>
          <a:p>
            <a:r>
              <a:rPr lang="en-US" dirty="0"/>
              <a:t>Consolidated patient records: consistent formats, authorized access:</a:t>
            </a:r>
          </a:p>
          <a:p>
            <a:pPr marL="457200" lvl="1" indent="0">
              <a:buFont typeface="Arial" panose="020B0604020202020204" pitchFamily="34" charset="0"/>
              <a:buNone/>
            </a:pPr>
            <a:r>
              <a:rPr lang="en-US" dirty="0"/>
              <a:t>Immediate access, treatment coordination, accountability, trends/epidemics</a:t>
            </a:r>
          </a:p>
          <a:p>
            <a:r>
              <a:rPr lang="en-US" dirty="0"/>
              <a:t>One, national, provider network: qualified, properly-compensated providers, and geographically attracted to distribution of needs. </a:t>
            </a:r>
          </a:p>
          <a:p>
            <a:r>
              <a:rPr lang="en-US" dirty="0"/>
              <a:t>Oversight and accountability enforcement by each state, without conflict of interest, and dedicated to patient advocacy and intervention with teeth.</a:t>
            </a:r>
          </a:p>
          <a:p>
            <a:r>
              <a:rPr lang="en-US" dirty="0"/>
              <a:t>Psychotherapy to rehab disturbed minds: </a:t>
            </a:r>
          </a:p>
          <a:p>
            <a:pPr marL="457200" lvl="1" indent="0">
              <a:buFont typeface="Arial" panose="020B0604020202020204" pitchFamily="34" charset="0"/>
              <a:buNone/>
            </a:pPr>
            <a:r>
              <a:rPr lang="en-US" sz="2900" dirty="0"/>
              <a:t>PTSD, trauma, mental illness, depression, poverty, long-term-care estrangement, child development, suicide, behavioral disorder, bullying, mass violence, household violence. </a:t>
            </a:r>
          </a:p>
        </p:txBody>
      </p:sp>
    </p:spTree>
    <p:extLst>
      <p:ext uri="{BB962C8B-B14F-4D97-AF65-F5344CB8AC3E}">
        <p14:creationId xmlns:p14="http://schemas.microsoft.com/office/powerpoint/2010/main" val="1502184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D22FE-0B01-9F14-C127-2EB623375433}"/>
              </a:ext>
            </a:extLst>
          </p:cNvPr>
          <p:cNvSpPr>
            <a:spLocks noGrp="1"/>
          </p:cNvSpPr>
          <p:nvPr>
            <p:ph type="title"/>
          </p:nvPr>
        </p:nvSpPr>
        <p:spPr>
          <a:xfrm>
            <a:off x="326571" y="365125"/>
            <a:ext cx="11615058" cy="1325563"/>
          </a:xfrm>
        </p:spPr>
        <p:txBody>
          <a:bodyPr/>
          <a:lstStyle/>
          <a:p>
            <a:pPr algn="ctr"/>
            <a:r>
              <a:rPr lang="en-US" dirty="0"/>
              <a:t>Objectives: </a:t>
            </a:r>
            <a:r>
              <a:rPr lang="en-US" i="1" dirty="0"/>
              <a:t>Whereas</a:t>
            </a:r>
            <a:r>
              <a:rPr lang="en-US" dirty="0"/>
              <a:t> and </a:t>
            </a:r>
            <a:r>
              <a:rPr lang="en-US" i="1" dirty="0"/>
              <a:t>Therefore</a:t>
            </a:r>
            <a:r>
              <a:rPr lang="en-US" dirty="0"/>
              <a:t> Assertions</a:t>
            </a:r>
          </a:p>
        </p:txBody>
      </p:sp>
      <p:sp>
        <p:nvSpPr>
          <p:cNvPr id="3" name="Content Placeholder 2">
            <a:extLst>
              <a:ext uri="{FF2B5EF4-FFF2-40B4-BE49-F238E27FC236}">
                <a16:creationId xmlns:a16="http://schemas.microsoft.com/office/drawing/2014/main" id="{DA32B023-C669-BE73-3EA2-BF6A0678A05C}"/>
              </a:ext>
            </a:extLst>
          </p:cNvPr>
          <p:cNvSpPr>
            <a:spLocks noGrp="1"/>
          </p:cNvSpPr>
          <p:nvPr>
            <p:ph idx="1"/>
          </p:nvPr>
        </p:nvSpPr>
        <p:spPr>
          <a:xfrm>
            <a:off x="3929743" y="1477282"/>
            <a:ext cx="7532914" cy="4814661"/>
          </a:xfrm>
        </p:spPr>
        <p:txBody>
          <a:bodyPr>
            <a:normAutofit fontScale="25000" lnSpcReduction="20000"/>
          </a:bodyPr>
          <a:lstStyle/>
          <a:p>
            <a:endParaRPr lang="en-US" dirty="0"/>
          </a:p>
          <a:p>
            <a:pPr marL="0">
              <a:lnSpc>
                <a:spcPct val="120000"/>
              </a:lnSpc>
            </a:pPr>
            <a:r>
              <a:rPr lang="en-US" sz="11200" dirty="0"/>
              <a:t>Equity</a:t>
            </a:r>
          </a:p>
          <a:p>
            <a:pPr marL="0">
              <a:lnSpc>
                <a:spcPct val="120000"/>
              </a:lnSpc>
            </a:pPr>
            <a:r>
              <a:rPr lang="en-US" sz="11200" dirty="0"/>
              <a:t>Quality</a:t>
            </a:r>
          </a:p>
          <a:p>
            <a:pPr marL="0">
              <a:lnSpc>
                <a:spcPct val="120000"/>
              </a:lnSpc>
            </a:pPr>
            <a:r>
              <a:rPr lang="en-US" sz="11200" dirty="0"/>
              <a:t>Affordability</a:t>
            </a:r>
          </a:p>
          <a:p>
            <a:pPr marL="0">
              <a:lnSpc>
                <a:spcPct val="120000"/>
              </a:lnSpc>
            </a:pPr>
            <a:r>
              <a:rPr lang="en-US" sz="11200" dirty="0"/>
              <a:t>Accessibility</a:t>
            </a:r>
          </a:p>
          <a:p>
            <a:pPr marL="0">
              <a:lnSpc>
                <a:spcPct val="120000"/>
              </a:lnSpc>
            </a:pPr>
            <a:r>
              <a:rPr lang="en-US" sz="11200" dirty="0"/>
              <a:t>Accountability</a:t>
            </a:r>
          </a:p>
          <a:p>
            <a:pPr marL="0">
              <a:lnSpc>
                <a:spcPct val="120000"/>
              </a:lnSpc>
            </a:pPr>
            <a:r>
              <a:rPr lang="en-US" sz="11200" dirty="0"/>
              <a:t>Efficiency</a:t>
            </a:r>
          </a:p>
          <a:p>
            <a:pPr marL="0">
              <a:lnSpc>
                <a:spcPct val="120000"/>
              </a:lnSpc>
            </a:pPr>
            <a:r>
              <a:rPr lang="en-US" sz="11200" dirty="0"/>
              <a:t>New System Delivery</a:t>
            </a:r>
          </a:p>
          <a:p>
            <a:pPr marL="0">
              <a:lnSpc>
                <a:spcPct val="120000"/>
              </a:lnSpc>
            </a:pPr>
            <a:r>
              <a:rPr lang="en-US" sz="11200" dirty="0"/>
              <a:t>Strategic Leadership</a:t>
            </a:r>
          </a:p>
          <a:p>
            <a:pPr marL="0" indent="0">
              <a:buNone/>
            </a:pPr>
            <a:endParaRPr lang="en-US" dirty="0"/>
          </a:p>
        </p:txBody>
      </p:sp>
      <p:sp>
        <p:nvSpPr>
          <p:cNvPr id="5" name="Slide Number Placeholder 4">
            <a:extLst>
              <a:ext uri="{FF2B5EF4-FFF2-40B4-BE49-F238E27FC236}">
                <a16:creationId xmlns:a16="http://schemas.microsoft.com/office/drawing/2014/main" id="{363753B7-87FA-4776-962C-3854326CF47F}"/>
              </a:ext>
            </a:extLst>
          </p:cNvPr>
          <p:cNvSpPr>
            <a:spLocks noGrp="1"/>
          </p:cNvSpPr>
          <p:nvPr>
            <p:ph type="sldNum" sz="quarter" idx="12"/>
          </p:nvPr>
        </p:nvSpPr>
        <p:spPr/>
        <p:txBody>
          <a:bodyPr/>
          <a:lstStyle/>
          <a:p>
            <a:fld id="{EFBF7748-18B6-46D2-AC81-78EBE48129CE}" type="slidenum">
              <a:rPr lang="en-US" smtClean="0"/>
              <a:t>3</a:t>
            </a:fld>
            <a:endParaRPr lang="en-US"/>
          </a:p>
        </p:txBody>
      </p:sp>
    </p:spTree>
    <p:extLst>
      <p:ext uri="{BB962C8B-B14F-4D97-AF65-F5344CB8AC3E}">
        <p14:creationId xmlns:p14="http://schemas.microsoft.com/office/powerpoint/2010/main" val="873309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3FA1DD9-9F03-ECFA-2E9F-EABFF32BB322}"/>
              </a:ext>
            </a:extLst>
          </p:cNvPr>
          <p:cNvSpPr>
            <a:spLocks noGrp="1"/>
          </p:cNvSpPr>
          <p:nvPr>
            <p:ph type="title"/>
          </p:nvPr>
        </p:nvSpPr>
        <p:spPr>
          <a:xfrm>
            <a:off x="719811" y="219852"/>
            <a:ext cx="11311845" cy="679904"/>
          </a:xfrm>
        </p:spPr>
        <p:txBody>
          <a:bodyPr>
            <a:normAutofit fontScale="90000"/>
          </a:bodyPr>
          <a:lstStyle/>
          <a:p>
            <a:pPr algn="ctr"/>
            <a:r>
              <a:rPr lang="en-US" dirty="0"/>
              <a:t>Equity</a:t>
            </a:r>
          </a:p>
        </p:txBody>
      </p:sp>
      <p:sp>
        <p:nvSpPr>
          <p:cNvPr id="6" name="Text Placeholder 5">
            <a:extLst>
              <a:ext uri="{FF2B5EF4-FFF2-40B4-BE49-F238E27FC236}">
                <a16:creationId xmlns:a16="http://schemas.microsoft.com/office/drawing/2014/main" id="{0B91BB4C-342A-87F0-B44D-6BCED18B0ABF}"/>
              </a:ext>
            </a:extLst>
          </p:cNvPr>
          <p:cNvSpPr>
            <a:spLocks noGrp="1"/>
          </p:cNvSpPr>
          <p:nvPr>
            <p:ph type="body" idx="1"/>
          </p:nvPr>
        </p:nvSpPr>
        <p:spPr>
          <a:xfrm>
            <a:off x="1359126" y="421041"/>
            <a:ext cx="5157787" cy="500402"/>
          </a:xfrm>
        </p:spPr>
        <p:txBody>
          <a:bodyPr/>
          <a:lstStyle/>
          <a:p>
            <a:pPr algn="ctr"/>
            <a:r>
              <a:rPr lang="en-US" dirty="0"/>
              <a:t>Whereas</a:t>
            </a:r>
          </a:p>
        </p:txBody>
      </p:sp>
      <p:sp>
        <p:nvSpPr>
          <p:cNvPr id="3" name="Content Placeholder 2">
            <a:extLst>
              <a:ext uri="{FF2B5EF4-FFF2-40B4-BE49-F238E27FC236}">
                <a16:creationId xmlns:a16="http://schemas.microsoft.com/office/drawing/2014/main" id="{CCB7D88D-E428-D2BC-B1E6-3755543C0E8F}"/>
              </a:ext>
            </a:extLst>
          </p:cNvPr>
          <p:cNvSpPr>
            <a:spLocks noGrp="1"/>
          </p:cNvSpPr>
          <p:nvPr>
            <p:ph sz="half" idx="2"/>
          </p:nvPr>
        </p:nvSpPr>
        <p:spPr>
          <a:xfrm>
            <a:off x="0" y="899756"/>
            <a:ext cx="6945086" cy="5958244"/>
          </a:xfrm>
        </p:spPr>
        <p:txBody>
          <a:bodyPr>
            <a:noAutofit/>
          </a:bodyPr>
          <a:lstStyle/>
          <a:p>
            <a:pPr marL="0" lvl="0" indent="0">
              <a:buNone/>
            </a:pPr>
            <a:r>
              <a:rPr lang="en-US" sz="2400" b="1" dirty="0"/>
              <a:t>We have a health care, CASTE system (social status)</a:t>
            </a:r>
          </a:p>
          <a:p>
            <a:pPr lvl="1"/>
            <a:r>
              <a:rPr lang="en-US" dirty="0"/>
              <a:t>Wealthy, no problem (should be embarrassed)</a:t>
            </a:r>
          </a:p>
          <a:p>
            <a:pPr lvl="1"/>
            <a:r>
              <a:rPr lang="en-US" dirty="0"/>
              <a:t>The current system does not cover long-term care except for persons in poverty. </a:t>
            </a:r>
          </a:p>
          <a:p>
            <a:pPr lvl="1"/>
            <a:r>
              <a:rPr lang="en-US" dirty="0"/>
              <a:t>Open insurance market, hospital, cost-shifting drives higher rates for all.</a:t>
            </a:r>
          </a:p>
          <a:p>
            <a:pPr lvl="1"/>
            <a:r>
              <a:rPr lang="en-US" dirty="0"/>
              <a:t>Employer-paid, only while employed</a:t>
            </a:r>
          </a:p>
          <a:p>
            <a:pPr lvl="1"/>
            <a:r>
              <a:rPr lang="en-US" dirty="0"/>
              <a:t>ACA, “Cost sharing” deductible (benefit barrier)</a:t>
            </a:r>
          </a:p>
          <a:p>
            <a:pPr lvl="1"/>
            <a:r>
              <a:rPr lang="en-US" dirty="0"/>
              <a:t>Medicaid, is poverty-only, with a charity/rationed budget, including poverty households, Medicaid-elderly, mentally ill and others with severe disabilities.</a:t>
            </a:r>
          </a:p>
          <a:p>
            <a:pPr lvl="1"/>
            <a:r>
              <a:rPr lang="en-US" dirty="0"/>
              <a:t>The poverty population is growing (job losses, health care and household crises).</a:t>
            </a:r>
          </a:p>
          <a:p>
            <a:pPr lvl="1"/>
            <a:r>
              <a:rPr lang="en-US" dirty="0"/>
              <a:t>26.2% of U.S. population is enrolled in Medicaid (in other words, in poverty).</a:t>
            </a:r>
          </a:p>
        </p:txBody>
      </p:sp>
      <p:sp>
        <p:nvSpPr>
          <p:cNvPr id="7" name="Text Placeholder 6">
            <a:extLst>
              <a:ext uri="{FF2B5EF4-FFF2-40B4-BE49-F238E27FC236}">
                <a16:creationId xmlns:a16="http://schemas.microsoft.com/office/drawing/2014/main" id="{133C2342-080A-6404-3E4D-BC180165B29F}"/>
              </a:ext>
            </a:extLst>
          </p:cNvPr>
          <p:cNvSpPr>
            <a:spLocks noGrp="1"/>
          </p:cNvSpPr>
          <p:nvPr>
            <p:ph type="body" sz="quarter" idx="3"/>
          </p:nvPr>
        </p:nvSpPr>
        <p:spPr>
          <a:xfrm>
            <a:off x="6664325" y="425888"/>
            <a:ext cx="5183188" cy="473868"/>
          </a:xfrm>
        </p:spPr>
        <p:txBody>
          <a:bodyPr/>
          <a:lstStyle/>
          <a:p>
            <a:pPr algn="ctr"/>
            <a:r>
              <a:rPr lang="en-US" dirty="0"/>
              <a:t>Therefore</a:t>
            </a:r>
          </a:p>
        </p:txBody>
      </p:sp>
      <p:sp>
        <p:nvSpPr>
          <p:cNvPr id="8" name="Content Placeholder 7">
            <a:extLst>
              <a:ext uri="{FF2B5EF4-FFF2-40B4-BE49-F238E27FC236}">
                <a16:creationId xmlns:a16="http://schemas.microsoft.com/office/drawing/2014/main" id="{932BF60D-60B5-E66F-6809-3011B6098805}"/>
              </a:ext>
            </a:extLst>
          </p:cNvPr>
          <p:cNvSpPr>
            <a:spLocks noGrp="1"/>
          </p:cNvSpPr>
          <p:nvPr>
            <p:ph sz="quarter" idx="4"/>
          </p:nvPr>
        </p:nvSpPr>
        <p:spPr>
          <a:xfrm>
            <a:off x="6858001" y="921443"/>
            <a:ext cx="5333999" cy="5958244"/>
          </a:xfrm>
        </p:spPr>
        <p:txBody>
          <a:bodyPr>
            <a:normAutofit fontScale="40000" lnSpcReduction="20000"/>
          </a:bodyPr>
          <a:lstStyle/>
          <a:p>
            <a:pPr marL="0" lvl="0" indent="0">
              <a:buNone/>
            </a:pPr>
            <a:r>
              <a:rPr lang="en-US" sz="5100" b="1" dirty="0"/>
              <a:t>We Need an Equitable System</a:t>
            </a:r>
          </a:p>
          <a:p>
            <a:pPr lvl="0"/>
            <a:r>
              <a:rPr lang="en-US" sz="6000" dirty="0"/>
              <a:t>Health care for all, including long-term care.</a:t>
            </a:r>
          </a:p>
          <a:p>
            <a:r>
              <a:rPr lang="en-US" sz="6000" dirty="0"/>
              <a:t>Single payer with full responsibility and accountability.</a:t>
            </a:r>
          </a:p>
          <a:p>
            <a:pPr lvl="0"/>
            <a:r>
              <a:rPr lang="en-US" sz="6000" dirty="0"/>
              <a:t>No gaps, no descending levels of quality.</a:t>
            </a:r>
          </a:p>
          <a:p>
            <a:r>
              <a:rPr lang="en-US" sz="6000" dirty="0"/>
              <a:t>One benefits package for all, no poverty trap</a:t>
            </a:r>
          </a:p>
          <a:p>
            <a:r>
              <a:rPr lang="en-US" sz="6000" dirty="0"/>
              <a:t>No more capitated (rationed) budgets (no more arbitrary delays or denials)</a:t>
            </a:r>
          </a:p>
          <a:p>
            <a:pPr lvl="0"/>
            <a:r>
              <a:rPr lang="en-US" sz="6000" dirty="0"/>
              <a:t>Single provider network (no out-of-network penalties)</a:t>
            </a:r>
          </a:p>
          <a:p>
            <a:pPr lvl="0"/>
            <a:r>
              <a:rPr lang="en-US" sz="6000" dirty="0"/>
              <a:t>Funding based on needs and services to be  delivered</a:t>
            </a:r>
          </a:p>
          <a:p>
            <a:r>
              <a:rPr lang="en-US" sz="6000" dirty="0"/>
              <a:t>Consolidated patient records for all, regardless of where care or diagnostic services occur (potential for AI review and treatment guidance).</a:t>
            </a:r>
          </a:p>
          <a:p>
            <a:endParaRPr lang="en-US" dirty="0"/>
          </a:p>
        </p:txBody>
      </p:sp>
      <p:sp>
        <p:nvSpPr>
          <p:cNvPr id="5" name="Slide Number Placeholder 4">
            <a:extLst>
              <a:ext uri="{FF2B5EF4-FFF2-40B4-BE49-F238E27FC236}">
                <a16:creationId xmlns:a16="http://schemas.microsoft.com/office/drawing/2014/main" id="{64264C49-BC1B-C13E-B798-F4D291AA636E}"/>
              </a:ext>
            </a:extLst>
          </p:cNvPr>
          <p:cNvSpPr>
            <a:spLocks noGrp="1"/>
          </p:cNvSpPr>
          <p:nvPr>
            <p:ph type="sldNum" sz="quarter" idx="12"/>
          </p:nvPr>
        </p:nvSpPr>
        <p:spPr/>
        <p:txBody>
          <a:bodyPr/>
          <a:lstStyle/>
          <a:p>
            <a:fld id="{EFBF7748-18B6-46D2-AC81-78EBE48129CE}" type="slidenum">
              <a:rPr lang="en-US" smtClean="0"/>
              <a:t>4</a:t>
            </a:fld>
            <a:endParaRPr lang="en-US"/>
          </a:p>
        </p:txBody>
      </p:sp>
    </p:spTree>
    <p:extLst>
      <p:ext uri="{BB962C8B-B14F-4D97-AF65-F5344CB8AC3E}">
        <p14:creationId xmlns:p14="http://schemas.microsoft.com/office/powerpoint/2010/main" val="2493544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745779-1F62-14EC-AEC3-5135AED5140C}"/>
              </a:ext>
            </a:extLst>
          </p:cNvPr>
          <p:cNvSpPr>
            <a:spLocks noGrp="1"/>
          </p:cNvSpPr>
          <p:nvPr>
            <p:ph type="title"/>
          </p:nvPr>
        </p:nvSpPr>
        <p:spPr>
          <a:xfrm>
            <a:off x="839788" y="365126"/>
            <a:ext cx="10515600" cy="756104"/>
          </a:xfrm>
        </p:spPr>
        <p:txBody>
          <a:bodyPr>
            <a:normAutofit/>
          </a:bodyPr>
          <a:lstStyle/>
          <a:p>
            <a:pPr algn="ctr"/>
            <a:r>
              <a:rPr lang="en-US" sz="4000" dirty="0"/>
              <a:t>Quality</a:t>
            </a:r>
          </a:p>
        </p:txBody>
      </p:sp>
      <p:sp>
        <p:nvSpPr>
          <p:cNvPr id="3" name="Text Placeholder 2">
            <a:extLst>
              <a:ext uri="{FF2B5EF4-FFF2-40B4-BE49-F238E27FC236}">
                <a16:creationId xmlns:a16="http://schemas.microsoft.com/office/drawing/2014/main" id="{89FB066D-1F19-450B-7438-380DCF495FF2}"/>
              </a:ext>
            </a:extLst>
          </p:cNvPr>
          <p:cNvSpPr>
            <a:spLocks noGrp="1"/>
          </p:cNvSpPr>
          <p:nvPr>
            <p:ph type="body" idx="1"/>
          </p:nvPr>
        </p:nvSpPr>
        <p:spPr>
          <a:xfrm>
            <a:off x="996721" y="651373"/>
            <a:ext cx="5157787" cy="493760"/>
          </a:xfrm>
        </p:spPr>
        <p:txBody>
          <a:bodyPr/>
          <a:lstStyle/>
          <a:p>
            <a:pPr algn="ctr"/>
            <a:r>
              <a:rPr lang="en-US" dirty="0"/>
              <a:t>Whereas</a:t>
            </a:r>
          </a:p>
        </p:txBody>
      </p:sp>
      <p:sp>
        <p:nvSpPr>
          <p:cNvPr id="4" name="Content Placeholder 3">
            <a:extLst>
              <a:ext uri="{FF2B5EF4-FFF2-40B4-BE49-F238E27FC236}">
                <a16:creationId xmlns:a16="http://schemas.microsoft.com/office/drawing/2014/main" id="{4C1B810C-B3D7-5564-8CC9-9FC43F450F02}"/>
              </a:ext>
            </a:extLst>
          </p:cNvPr>
          <p:cNvSpPr>
            <a:spLocks noGrp="1"/>
          </p:cNvSpPr>
          <p:nvPr>
            <p:ph sz="half" idx="2"/>
          </p:nvPr>
        </p:nvSpPr>
        <p:spPr>
          <a:xfrm>
            <a:off x="522514" y="1121231"/>
            <a:ext cx="5660572" cy="5736770"/>
          </a:xfrm>
        </p:spPr>
        <p:txBody>
          <a:bodyPr>
            <a:normAutofit fontScale="85000" lnSpcReduction="20000"/>
          </a:bodyPr>
          <a:lstStyle/>
          <a:p>
            <a:pPr lvl="0"/>
            <a:r>
              <a:rPr lang="en-US" dirty="0"/>
              <a:t>Insurance companies profit from care restrictions, cost cutting incentives, restricted provider networks, profits, </a:t>
            </a:r>
            <a:r>
              <a:rPr lang="en-US" dirty="0" err="1"/>
              <a:t>butthey</a:t>
            </a:r>
            <a:r>
              <a:rPr lang="en-US" dirty="0"/>
              <a:t> don’t deliver care.</a:t>
            </a:r>
          </a:p>
          <a:p>
            <a:pPr lvl="0"/>
            <a:r>
              <a:rPr lang="en-US" dirty="0"/>
              <a:t>Cost cutting leads to inadequate care, provider poor compensation, and declining workforce.</a:t>
            </a:r>
          </a:p>
          <a:p>
            <a:pPr lvl="0"/>
            <a:r>
              <a:rPr lang="en-US" dirty="0"/>
              <a:t>Insurance companies also ignore doctor’s judgment and deny or delay benefits, creating a </a:t>
            </a:r>
            <a:r>
              <a:rPr lang="en-US" dirty="0" err="1"/>
              <a:t>geater</a:t>
            </a:r>
            <a:r>
              <a:rPr lang="en-US" dirty="0"/>
              <a:t> risk to the patient, and creating doctor, frustration/job dissatisfaction.</a:t>
            </a:r>
          </a:p>
          <a:p>
            <a:pPr lvl="0"/>
            <a:r>
              <a:rPr lang="en-US" dirty="0"/>
              <a:t>Cost cutting has led to use of less qualified staff, reducing quality of  diagnoses,  treatment and quality of personal care.</a:t>
            </a:r>
          </a:p>
          <a:p>
            <a:pPr lvl="0"/>
            <a:r>
              <a:rPr lang="en-US" dirty="0"/>
              <a:t>Capitated budgets (particularly Medicaid) deny needed services and adequate hospital staffing to low priority recipients. Services are rationed to fit the budget.</a:t>
            </a:r>
          </a:p>
        </p:txBody>
      </p:sp>
      <p:sp>
        <p:nvSpPr>
          <p:cNvPr id="5" name="Text Placeholder 4">
            <a:extLst>
              <a:ext uri="{FF2B5EF4-FFF2-40B4-BE49-F238E27FC236}">
                <a16:creationId xmlns:a16="http://schemas.microsoft.com/office/drawing/2014/main" id="{3ECB0D86-A669-B31F-192D-2749065C7086}"/>
              </a:ext>
            </a:extLst>
          </p:cNvPr>
          <p:cNvSpPr>
            <a:spLocks noGrp="1"/>
          </p:cNvSpPr>
          <p:nvPr>
            <p:ph type="body" sz="quarter" idx="3"/>
          </p:nvPr>
        </p:nvSpPr>
        <p:spPr>
          <a:xfrm>
            <a:off x="6264955" y="632551"/>
            <a:ext cx="5183188" cy="493760"/>
          </a:xfrm>
        </p:spPr>
        <p:txBody>
          <a:bodyPr/>
          <a:lstStyle/>
          <a:p>
            <a:pPr algn="ctr"/>
            <a:r>
              <a:rPr lang="en-US" dirty="0"/>
              <a:t>Therefore</a:t>
            </a:r>
          </a:p>
        </p:txBody>
      </p:sp>
      <p:sp>
        <p:nvSpPr>
          <p:cNvPr id="6" name="Content Placeholder 5">
            <a:extLst>
              <a:ext uri="{FF2B5EF4-FFF2-40B4-BE49-F238E27FC236}">
                <a16:creationId xmlns:a16="http://schemas.microsoft.com/office/drawing/2014/main" id="{DD175E5D-74C7-8DC1-B95C-F0B87D6F6054}"/>
              </a:ext>
            </a:extLst>
          </p:cNvPr>
          <p:cNvSpPr>
            <a:spLocks noGrp="1"/>
          </p:cNvSpPr>
          <p:nvPr>
            <p:ph sz="quarter" idx="4"/>
          </p:nvPr>
        </p:nvSpPr>
        <p:spPr>
          <a:xfrm>
            <a:off x="6357710" y="1121229"/>
            <a:ext cx="5183188" cy="5736769"/>
          </a:xfrm>
        </p:spPr>
        <p:txBody>
          <a:bodyPr>
            <a:normAutofit fontScale="85000" lnSpcReduction="20000"/>
          </a:bodyPr>
          <a:lstStyle/>
          <a:p>
            <a:pPr lvl="0"/>
            <a:r>
              <a:rPr lang="en-US" dirty="0"/>
              <a:t>Insurance companies will be phased out achieving a major,  cost reduced with better care (no hidden cost cuts)</a:t>
            </a:r>
          </a:p>
          <a:p>
            <a:pPr lvl="0"/>
            <a:r>
              <a:rPr lang="en-US" dirty="0"/>
              <a:t>No rationed health care (capitated budgets)</a:t>
            </a:r>
          </a:p>
          <a:p>
            <a:pPr lvl="0"/>
            <a:r>
              <a:rPr lang="en-US" dirty="0"/>
              <a:t>Proper care provider qualifications, certification, compensation, and staffing level will be required.</a:t>
            </a:r>
          </a:p>
          <a:p>
            <a:pPr lvl="0"/>
            <a:r>
              <a:rPr lang="en-US" dirty="0"/>
              <a:t>Professional judgement replaces insurance company delays and denials </a:t>
            </a:r>
          </a:p>
          <a:p>
            <a:pPr lvl="0"/>
            <a:r>
              <a:rPr lang="en-US" dirty="0"/>
              <a:t>Accountability drives responsible benefit specifications and delivery of quality care.</a:t>
            </a:r>
          </a:p>
          <a:p>
            <a:pPr lvl="0"/>
            <a:r>
              <a:rPr lang="en-US" dirty="0"/>
              <a:t>System will restore number and qualifications of the  workforce and ensure adequate funding. </a:t>
            </a:r>
          </a:p>
          <a:p>
            <a:pPr lvl="0"/>
            <a:r>
              <a:rPr lang="en-US" dirty="0"/>
              <a:t>Poverty is a disability that requires psychotherapy to inspire and opportunity to recover.</a:t>
            </a:r>
          </a:p>
          <a:p>
            <a:pPr lvl="0"/>
            <a:endParaRPr lang="en-US" dirty="0"/>
          </a:p>
          <a:p>
            <a:pPr lvl="0"/>
            <a:endParaRPr lang="en-US" dirty="0"/>
          </a:p>
          <a:p>
            <a:endParaRPr lang="en-US" dirty="0"/>
          </a:p>
        </p:txBody>
      </p:sp>
      <p:sp>
        <p:nvSpPr>
          <p:cNvPr id="8" name="Slide Number Placeholder 7">
            <a:extLst>
              <a:ext uri="{FF2B5EF4-FFF2-40B4-BE49-F238E27FC236}">
                <a16:creationId xmlns:a16="http://schemas.microsoft.com/office/drawing/2014/main" id="{76ECDCF1-6039-CBFB-C59A-E879CAA07FF2}"/>
              </a:ext>
            </a:extLst>
          </p:cNvPr>
          <p:cNvSpPr>
            <a:spLocks noGrp="1"/>
          </p:cNvSpPr>
          <p:nvPr>
            <p:ph type="sldNum" sz="quarter" idx="12"/>
          </p:nvPr>
        </p:nvSpPr>
        <p:spPr/>
        <p:txBody>
          <a:bodyPr/>
          <a:lstStyle/>
          <a:p>
            <a:fld id="{EFBF7748-18B6-46D2-AC81-78EBE48129CE}" type="slidenum">
              <a:rPr lang="en-US" smtClean="0"/>
              <a:t>5</a:t>
            </a:fld>
            <a:endParaRPr lang="en-US"/>
          </a:p>
        </p:txBody>
      </p:sp>
    </p:spTree>
    <p:extLst>
      <p:ext uri="{BB962C8B-B14F-4D97-AF65-F5344CB8AC3E}">
        <p14:creationId xmlns:p14="http://schemas.microsoft.com/office/powerpoint/2010/main" val="2910851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53CAF-9A86-3358-9BCD-C3851BB8EA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91804E-BB2E-129D-1DF3-EEBF6D78A919}"/>
              </a:ext>
            </a:extLst>
          </p:cNvPr>
          <p:cNvSpPr>
            <a:spLocks noGrp="1"/>
          </p:cNvSpPr>
          <p:nvPr>
            <p:ph type="title"/>
          </p:nvPr>
        </p:nvSpPr>
        <p:spPr>
          <a:xfrm>
            <a:off x="839788" y="365125"/>
            <a:ext cx="10515600" cy="625475"/>
          </a:xfrm>
        </p:spPr>
        <p:txBody>
          <a:bodyPr>
            <a:normAutofit fontScale="90000"/>
          </a:bodyPr>
          <a:lstStyle/>
          <a:p>
            <a:pPr algn="ctr"/>
            <a:r>
              <a:rPr lang="en-US" sz="4000" dirty="0"/>
              <a:t>Affordability</a:t>
            </a:r>
          </a:p>
        </p:txBody>
      </p:sp>
      <p:sp>
        <p:nvSpPr>
          <p:cNvPr id="3" name="Text Placeholder 2">
            <a:extLst>
              <a:ext uri="{FF2B5EF4-FFF2-40B4-BE49-F238E27FC236}">
                <a16:creationId xmlns:a16="http://schemas.microsoft.com/office/drawing/2014/main" id="{AD28F15C-04AF-9B90-83D2-D08427F66E71}"/>
              </a:ext>
            </a:extLst>
          </p:cNvPr>
          <p:cNvSpPr>
            <a:spLocks noGrp="1"/>
          </p:cNvSpPr>
          <p:nvPr>
            <p:ph type="body" idx="1"/>
          </p:nvPr>
        </p:nvSpPr>
        <p:spPr>
          <a:xfrm>
            <a:off x="839788" y="818913"/>
            <a:ext cx="5157787" cy="463323"/>
          </a:xfrm>
        </p:spPr>
        <p:txBody>
          <a:bodyPr/>
          <a:lstStyle/>
          <a:p>
            <a:pPr algn="ctr"/>
            <a:r>
              <a:rPr lang="en-US" dirty="0"/>
              <a:t>Whereas</a:t>
            </a:r>
          </a:p>
        </p:txBody>
      </p:sp>
      <p:sp>
        <p:nvSpPr>
          <p:cNvPr id="4" name="Content Placeholder 3">
            <a:extLst>
              <a:ext uri="{FF2B5EF4-FFF2-40B4-BE49-F238E27FC236}">
                <a16:creationId xmlns:a16="http://schemas.microsoft.com/office/drawing/2014/main" id="{A6B1FB08-8134-C5C0-084F-51AA28C4566B}"/>
              </a:ext>
            </a:extLst>
          </p:cNvPr>
          <p:cNvSpPr>
            <a:spLocks noGrp="1"/>
          </p:cNvSpPr>
          <p:nvPr>
            <p:ph sz="half" idx="2"/>
          </p:nvPr>
        </p:nvSpPr>
        <p:spPr>
          <a:xfrm>
            <a:off x="696686" y="1304008"/>
            <a:ext cx="5475514" cy="5417467"/>
          </a:xfrm>
        </p:spPr>
        <p:txBody>
          <a:bodyPr>
            <a:noAutofit/>
          </a:bodyPr>
          <a:lstStyle/>
          <a:p>
            <a:pPr lvl="0"/>
            <a:r>
              <a:rPr lang="en-US" sz="2400" dirty="0"/>
              <a:t>Coverage is subject to Prohibitive deductibles (“cost sharing”). </a:t>
            </a:r>
          </a:p>
          <a:p>
            <a:pPr lvl="0"/>
            <a:r>
              <a:rPr lang="en-US" sz="2400" dirty="0"/>
              <a:t>Frequent health care bankruptcy and poverty (Health care if you can afford it).</a:t>
            </a:r>
          </a:p>
          <a:p>
            <a:pPr lvl="0"/>
            <a:r>
              <a:rPr lang="en-US" sz="2400" dirty="0"/>
              <a:t>Employer paid and negotiated) coverage stops when employment stops: poverty risk increases during economic crises.</a:t>
            </a:r>
          </a:p>
          <a:p>
            <a:pPr lvl="0"/>
            <a:r>
              <a:rPr lang="en-US" sz="2400" dirty="0"/>
              <a:t>Insurance companies provide no health care, no quality assurance, cut quality, contribute and increase a major cost, and take profits</a:t>
            </a:r>
          </a:p>
          <a:p>
            <a:pPr lvl="0"/>
            <a:r>
              <a:rPr lang="en-US" sz="2400" dirty="0"/>
              <a:t>Medicaid debt is a family, poverty trap. If you get a job, get independent help, get married, you may lose essential services.</a:t>
            </a:r>
          </a:p>
        </p:txBody>
      </p:sp>
      <p:sp>
        <p:nvSpPr>
          <p:cNvPr id="5" name="Text Placeholder 4">
            <a:extLst>
              <a:ext uri="{FF2B5EF4-FFF2-40B4-BE49-F238E27FC236}">
                <a16:creationId xmlns:a16="http://schemas.microsoft.com/office/drawing/2014/main" id="{DA694F6E-1945-C02E-D2A9-E5C43D5E94D5}"/>
              </a:ext>
            </a:extLst>
          </p:cNvPr>
          <p:cNvSpPr>
            <a:spLocks noGrp="1"/>
          </p:cNvSpPr>
          <p:nvPr>
            <p:ph type="body" sz="quarter" idx="3"/>
          </p:nvPr>
        </p:nvSpPr>
        <p:spPr>
          <a:xfrm>
            <a:off x="6172200" y="818913"/>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3DC1416B-93CC-6815-3E43-E8BF9C464BDD}"/>
              </a:ext>
            </a:extLst>
          </p:cNvPr>
          <p:cNvSpPr>
            <a:spLocks noGrp="1"/>
          </p:cNvSpPr>
          <p:nvPr>
            <p:ph sz="quarter" idx="4"/>
          </p:nvPr>
        </p:nvSpPr>
        <p:spPr>
          <a:xfrm>
            <a:off x="6172200" y="1304007"/>
            <a:ext cx="6019800" cy="5439239"/>
          </a:xfrm>
        </p:spPr>
        <p:txBody>
          <a:bodyPr>
            <a:normAutofit fontScale="92500" lnSpcReduction="20000"/>
          </a:bodyPr>
          <a:lstStyle/>
          <a:p>
            <a:pPr lvl="0"/>
            <a:r>
              <a:rPr lang="en-US" sz="2600" dirty="0"/>
              <a:t>Federal subsidies with </a:t>
            </a:r>
            <a:r>
              <a:rPr lang="en-US" sz="2600" dirty="0" err="1"/>
              <a:t>liveable</a:t>
            </a:r>
            <a:r>
              <a:rPr lang="en-US" sz="2600" dirty="0"/>
              <a:t> income and without prohibitive deductibles</a:t>
            </a:r>
          </a:p>
          <a:p>
            <a:pPr lvl="0"/>
            <a:r>
              <a:rPr lang="en-US" sz="2600" dirty="0"/>
              <a:t>Subsidies mitigate household, economic crises and support/sustain poverty-recovery (psychotherapy and job opportunity).</a:t>
            </a:r>
          </a:p>
          <a:p>
            <a:r>
              <a:rPr lang="en-US" sz="2600" dirty="0"/>
              <a:t>Provide replacement job training and hope</a:t>
            </a:r>
          </a:p>
          <a:p>
            <a:pPr lvl="0"/>
            <a:r>
              <a:rPr lang="en-US" sz="2600" dirty="0"/>
              <a:t>Eliminate Medicaid debts</a:t>
            </a:r>
          </a:p>
          <a:p>
            <a:pPr lvl="0"/>
            <a:r>
              <a:rPr lang="en-US" sz="2600" dirty="0"/>
              <a:t>Quality, continuous, health care coverage (no gaps, for life) without health care debt.</a:t>
            </a:r>
          </a:p>
          <a:p>
            <a:pPr lvl="0"/>
            <a:r>
              <a:rPr lang="en-US" sz="2600" dirty="0"/>
              <a:t>No hospital cost shifting to recover cost of charity care (there is need). </a:t>
            </a:r>
          </a:p>
          <a:p>
            <a:pPr lvl="0"/>
            <a:r>
              <a:rPr lang="en-US" sz="2600" dirty="0"/>
              <a:t>Providers with qualified staff receive appropriate compensation.</a:t>
            </a:r>
          </a:p>
          <a:p>
            <a:pPr lvl="0"/>
            <a:r>
              <a:rPr lang="en-US" sz="2600" dirty="0"/>
              <a:t>Wealthy (economic winners on the backs of the middle class and poor) must contribute their fair share of national, health care costs.</a:t>
            </a:r>
          </a:p>
          <a:p>
            <a:endParaRPr lang="en-US" dirty="0"/>
          </a:p>
        </p:txBody>
      </p:sp>
      <p:sp>
        <p:nvSpPr>
          <p:cNvPr id="8" name="Slide Number Placeholder 7">
            <a:extLst>
              <a:ext uri="{FF2B5EF4-FFF2-40B4-BE49-F238E27FC236}">
                <a16:creationId xmlns:a16="http://schemas.microsoft.com/office/drawing/2014/main" id="{64849FD6-D44F-5DA6-397D-B6FA877D0A9A}"/>
              </a:ext>
            </a:extLst>
          </p:cNvPr>
          <p:cNvSpPr>
            <a:spLocks noGrp="1"/>
          </p:cNvSpPr>
          <p:nvPr>
            <p:ph type="sldNum" sz="quarter" idx="12"/>
          </p:nvPr>
        </p:nvSpPr>
        <p:spPr/>
        <p:txBody>
          <a:bodyPr/>
          <a:lstStyle/>
          <a:p>
            <a:fld id="{EFBF7748-18B6-46D2-AC81-78EBE48129CE}" type="slidenum">
              <a:rPr lang="en-US" smtClean="0"/>
              <a:t>6</a:t>
            </a:fld>
            <a:endParaRPr lang="en-US" dirty="0"/>
          </a:p>
        </p:txBody>
      </p:sp>
    </p:spTree>
    <p:extLst>
      <p:ext uri="{BB962C8B-B14F-4D97-AF65-F5344CB8AC3E}">
        <p14:creationId xmlns:p14="http://schemas.microsoft.com/office/powerpoint/2010/main" val="2015794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96A885-8B89-3400-6BA5-04257C284F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4793AB-9C9A-8145-8DCB-373C099DF563}"/>
              </a:ext>
            </a:extLst>
          </p:cNvPr>
          <p:cNvSpPr>
            <a:spLocks noGrp="1"/>
          </p:cNvSpPr>
          <p:nvPr>
            <p:ph type="title"/>
          </p:nvPr>
        </p:nvSpPr>
        <p:spPr>
          <a:xfrm>
            <a:off x="839788" y="365125"/>
            <a:ext cx="10515600" cy="625475"/>
          </a:xfrm>
        </p:spPr>
        <p:txBody>
          <a:bodyPr>
            <a:normAutofit fontScale="90000"/>
          </a:bodyPr>
          <a:lstStyle/>
          <a:p>
            <a:pPr algn="ctr"/>
            <a:r>
              <a:rPr lang="en-US" sz="4000" dirty="0"/>
              <a:t>Accessibility</a:t>
            </a:r>
          </a:p>
        </p:txBody>
      </p:sp>
      <p:sp>
        <p:nvSpPr>
          <p:cNvPr id="3" name="Text Placeholder 2">
            <a:extLst>
              <a:ext uri="{FF2B5EF4-FFF2-40B4-BE49-F238E27FC236}">
                <a16:creationId xmlns:a16="http://schemas.microsoft.com/office/drawing/2014/main" id="{14FD7917-C99B-18DE-619D-D66E3A8CBDF9}"/>
              </a:ext>
            </a:extLst>
          </p:cNvPr>
          <p:cNvSpPr>
            <a:spLocks noGrp="1"/>
          </p:cNvSpPr>
          <p:nvPr>
            <p:ph type="body" idx="1"/>
          </p:nvPr>
        </p:nvSpPr>
        <p:spPr>
          <a:xfrm>
            <a:off x="836612" y="584762"/>
            <a:ext cx="5157787" cy="512562"/>
          </a:xfrm>
        </p:spPr>
        <p:txBody>
          <a:bodyPr/>
          <a:lstStyle/>
          <a:p>
            <a:pPr algn="ctr"/>
            <a:r>
              <a:rPr lang="en-US" dirty="0"/>
              <a:t>Whereas</a:t>
            </a:r>
          </a:p>
        </p:txBody>
      </p:sp>
      <p:sp>
        <p:nvSpPr>
          <p:cNvPr id="4" name="Content Placeholder 3">
            <a:extLst>
              <a:ext uri="{FF2B5EF4-FFF2-40B4-BE49-F238E27FC236}">
                <a16:creationId xmlns:a16="http://schemas.microsoft.com/office/drawing/2014/main" id="{C339141A-4505-FB50-DF48-5B7D307259A4}"/>
              </a:ext>
            </a:extLst>
          </p:cNvPr>
          <p:cNvSpPr>
            <a:spLocks noGrp="1"/>
          </p:cNvSpPr>
          <p:nvPr>
            <p:ph sz="half" idx="2"/>
          </p:nvPr>
        </p:nvSpPr>
        <p:spPr>
          <a:xfrm>
            <a:off x="0" y="1069857"/>
            <a:ext cx="5788023" cy="5788143"/>
          </a:xfrm>
        </p:spPr>
        <p:txBody>
          <a:bodyPr>
            <a:noAutofit/>
          </a:bodyPr>
          <a:lstStyle/>
          <a:p>
            <a:r>
              <a:rPr lang="en-US" sz="2400" dirty="0"/>
              <a:t>Hospitals and health care professionals cannot survive in low income areas due to Medicare and Medicaid poor compensation rates</a:t>
            </a:r>
          </a:p>
          <a:p>
            <a:pPr lvl="0"/>
            <a:r>
              <a:rPr lang="en-US" sz="2400" dirty="0"/>
              <a:t>Medicaid, budget constraints, deny needed care for elderly, mentally ill and others in poverty.</a:t>
            </a:r>
          </a:p>
          <a:p>
            <a:r>
              <a:rPr lang="en-US" sz="2400" dirty="0"/>
              <a:t>Cost cutting has led to a health care workforce that is underqualified and overworked. The number of qualified professionals is declining due to poor compensation and working conditions.</a:t>
            </a:r>
          </a:p>
          <a:p>
            <a:r>
              <a:rPr lang="en-US" sz="2400" dirty="0"/>
              <a:t>Persons with limited resources who cannot afford private, long-term care, must be in poverty before they qualify for Medicaid austerity as the only option.</a:t>
            </a:r>
          </a:p>
          <a:p>
            <a:pPr lvl="0"/>
            <a:endParaRPr lang="en-US" sz="2400" dirty="0"/>
          </a:p>
        </p:txBody>
      </p:sp>
      <p:sp>
        <p:nvSpPr>
          <p:cNvPr id="5" name="Text Placeholder 4">
            <a:extLst>
              <a:ext uri="{FF2B5EF4-FFF2-40B4-BE49-F238E27FC236}">
                <a16:creationId xmlns:a16="http://schemas.microsoft.com/office/drawing/2014/main" id="{B543B7EB-C7C7-91F9-BC89-9A5C02ABC06E}"/>
              </a:ext>
            </a:extLst>
          </p:cNvPr>
          <p:cNvSpPr>
            <a:spLocks noGrp="1"/>
          </p:cNvSpPr>
          <p:nvPr>
            <p:ph type="body" sz="quarter" idx="3"/>
          </p:nvPr>
        </p:nvSpPr>
        <p:spPr>
          <a:xfrm>
            <a:off x="6169024" y="584762"/>
            <a:ext cx="5183188" cy="512562"/>
          </a:xfrm>
        </p:spPr>
        <p:txBody>
          <a:bodyPr/>
          <a:lstStyle/>
          <a:p>
            <a:pPr algn="ctr"/>
            <a:r>
              <a:rPr lang="en-US" dirty="0"/>
              <a:t>Therefore</a:t>
            </a:r>
          </a:p>
        </p:txBody>
      </p:sp>
      <p:sp>
        <p:nvSpPr>
          <p:cNvPr id="6" name="Content Placeholder 5">
            <a:extLst>
              <a:ext uri="{FF2B5EF4-FFF2-40B4-BE49-F238E27FC236}">
                <a16:creationId xmlns:a16="http://schemas.microsoft.com/office/drawing/2014/main" id="{AD703DCA-3B08-1F81-7003-FD50DAF815A8}"/>
              </a:ext>
            </a:extLst>
          </p:cNvPr>
          <p:cNvSpPr>
            <a:spLocks noGrp="1"/>
          </p:cNvSpPr>
          <p:nvPr>
            <p:ph sz="quarter" idx="4"/>
          </p:nvPr>
        </p:nvSpPr>
        <p:spPr>
          <a:xfrm>
            <a:off x="5791199" y="1069857"/>
            <a:ext cx="6498771" cy="5521190"/>
          </a:xfrm>
        </p:spPr>
        <p:txBody>
          <a:bodyPr>
            <a:noAutofit/>
          </a:bodyPr>
          <a:lstStyle/>
          <a:p>
            <a:r>
              <a:rPr lang="en-US" sz="2400" dirty="0"/>
              <a:t>Medicare and Medicaid low compensation rates disappear, along with inadequate, capitated budgets (budget based on x dollars per person)</a:t>
            </a:r>
          </a:p>
          <a:p>
            <a:r>
              <a:rPr lang="en-US" sz="2400" dirty="0"/>
              <a:t>Patients get care and providers get proper compensation, regardless of the wealth of their patients.</a:t>
            </a:r>
          </a:p>
          <a:p>
            <a:r>
              <a:rPr lang="en-US" sz="2400" dirty="0"/>
              <a:t>Judgement of professionals is respected for their qualifications and expertise.</a:t>
            </a:r>
          </a:p>
          <a:p>
            <a:r>
              <a:rPr lang="en-US" sz="2400" dirty="0"/>
              <a:t>Persons in need of long-term-care are covered for equitable care regardless of their wealth or poverty (they can afford it).</a:t>
            </a:r>
          </a:p>
          <a:p>
            <a:r>
              <a:rPr lang="en-US" sz="2400" dirty="0"/>
              <a:t>The health care work force must be expanded with qualified personnel and appropriately paid jobs, through recruiting and expansion of educational opportunities.</a:t>
            </a:r>
          </a:p>
        </p:txBody>
      </p:sp>
      <p:sp>
        <p:nvSpPr>
          <p:cNvPr id="8" name="Slide Number Placeholder 7">
            <a:extLst>
              <a:ext uri="{FF2B5EF4-FFF2-40B4-BE49-F238E27FC236}">
                <a16:creationId xmlns:a16="http://schemas.microsoft.com/office/drawing/2014/main" id="{349EA015-C3DD-4A89-5755-EBFBF41BD835}"/>
              </a:ext>
            </a:extLst>
          </p:cNvPr>
          <p:cNvSpPr>
            <a:spLocks noGrp="1"/>
          </p:cNvSpPr>
          <p:nvPr>
            <p:ph type="sldNum" sz="quarter" idx="12"/>
          </p:nvPr>
        </p:nvSpPr>
        <p:spPr/>
        <p:txBody>
          <a:bodyPr/>
          <a:lstStyle/>
          <a:p>
            <a:fld id="{EFBF7748-18B6-46D2-AC81-78EBE48129CE}" type="slidenum">
              <a:rPr lang="en-US" smtClean="0"/>
              <a:t>7</a:t>
            </a:fld>
            <a:endParaRPr lang="en-US"/>
          </a:p>
        </p:txBody>
      </p:sp>
    </p:spTree>
    <p:extLst>
      <p:ext uri="{BB962C8B-B14F-4D97-AF65-F5344CB8AC3E}">
        <p14:creationId xmlns:p14="http://schemas.microsoft.com/office/powerpoint/2010/main" val="1931285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A4555-DC14-2A91-2733-43B3E22089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92C07A-1DB2-A285-A5C6-0599AB7C4764}"/>
              </a:ext>
            </a:extLst>
          </p:cNvPr>
          <p:cNvSpPr>
            <a:spLocks noGrp="1"/>
          </p:cNvSpPr>
          <p:nvPr>
            <p:ph type="title"/>
          </p:nvPr>
        </p:nvSpPr>
        <p:spPr>
          <a:xfrm>
            <a:off x="839788" y="365125"/>
            <a:ext cx="10515600" cy="625475"/>
          </a:xfrm>
        </p:spPr>
        <p:txBody>
          <a:bodyPr>
            <a:normAutofit fontScale="90000"/>
          </a:bodyPr>
          <a:lstStyle/>
          <a:p>
            <a:pPr algn="ctr"/>
            <a:r>
              <a:rPr lang="en-US" sz="4000" dirty="0"/>
              <a:t>Accountability</a:t>
            </a:r>
          </a:p>
        </p:txBody>
      </p:sp>
      <p:sp>
        <p:nvSpPr>
          <p:cNvPr id="3" name="Text Placeholder 2">
            <a:extLst>
              <a:ext uri="{FF2B5EF4-FFF2-40B4-BE49-F238E27FC236}">
                <a16:creationId xmlns:a16="http://schemas.microsoft.com/office/drawing/2014/main" id="{389AC9DA-8138-56DF-EBF7-7FED3EEC9887}"/>
              </a:ext>
            </a:extLst>
          </p:cNvPr>
          <p:cNvSpPr>
            <a:spLocks noGrp="1"/>
          </p:cNvSpPr>
          <p:nvPr>
            <p:ph type="body" idx="1"/>
          </p:nvPr>
        </p:nvSpPr>
        <p:spPr>
          <a:xfrm>
            <a:off x="836612" y="730021"/>
            <a:ext cx="5157787" cy="463323"/>
          </a:xfrm>
        </p:spPr>
        <p:txBody>
          <a:bodyPr/>
          <a:lstStyle/>
          <a:p>
            <a:pPr algn="ctr"/>
            <a:r>
              <a:rPr lang="en-US" dirty="0"/>
              <a:t>Problems</a:t>
            </a:r>
          </a:p>
        </p:txBody>
      </p:sp>
      <p:sp>
        <p:nvSpPr>
          <p:cNvPr id="4" name="Content Placeholder 3">
            <a:extLst>
              <a:ext uri="{FF2B5EF4-FFF2-40B4-BE49-F238E27FC236}">
                <a16:creationId xmlns:a16="http://schemas.microsoft.com/office/drawing/2014/main" id="{A99075A6-7165-1E07-FF84-31EDC39E6DE6}"/>
              </a:ext>
            </a:extLst>
          </p:cNvPr>
          <p:cNvSpPr>
            <a:spLocks noGrp="1"/>
          </p:cNvSpPr>
          <p:nvPr>
            <p:ph sz="half" idx="2"/>
          </p:nvPr>
        </p:nvSpPr>
        <p:spPr>
          <a:xfrm>
            <a:off x="836612" y="1215116"/>
            <a:ext cx="5157787" cy="5642884"/>
          </a:xfrm>
        </p:spPr>
        <p:txBody>
          <a:bodyPr>
            <a:normAutofit fontScale="77500" lnSpcReduction="20000"/>
          </a:bodyPr>
          <a:lstStyle/>
          <a:p>
            <a:r>
              <a:rPr lang="en-US" sz="2600" dirty="0"/>
              <a:t> No accountability of funding sources and insurance company payers—no traceability, no oversight, no quality assurance (depends on only state licensing and regulation).</a:t>
            </a:r>
          </a:p>
          <a:p>
            <a:r>
              <a:rPr lang="en-US" sz="2600" dirty="0"/>
              <a:t>“Recipient Rights” has conflict of interest with management, budget-compliance and provider-protection priority.</a:t>
            </a:r>
          </a:p>
          <a:p>
            <a:r>
              <a:rPr lang="en-US" sz="2600" dirty="0"/>
              <a:t>Budget managers have no knowledge (or concern) of actual needs for care and the poor quality of care delivered.</a:t>
            </a:r>
          </a:p>
          <a:p>
            <a:r>
              <a:rPr lang="en-US" sz="2600" dirty="0"/>
              <a:t>Medicaid care providers are forced to “ration” care in an attempt to, at least, serve those most seriously ill, particularly persons with a severe mental illness or other disability, and sympathetic circumstances.</a:t>
            </a:r>
          </a:p>
          <a:p>
            <a:r>
              <a:rPr lang="en-US" sz="2600" dirty="0"/>
              <a:t>Medicaid has no interest in their impact on communities.</a:t>
            </a:r>
          </a:p>
          <a:p>
            <a:r>
              <a:rPr lang="en-US" sz="2600" dirty="0"/>
              <a:t>The current system is a disgrace, both in the quality of health care delivered and the unnecessarily complexity, degradation of the profession, and degradation of the under-advantaged.</a:t>
            </a:r>
          </a:p>
          <a:p>
            <a:endParaRPr lang="en-US" dirty="0"/>
          </a:p>
        </p:txBody>
      </p:sp>
      <p:sp>
        <p:nvSpPr>
          <p:cNvPr id="5" name="Text Placeholder 4">
            <a:extLst>
              <a:ext uri="{FF2B5EF4-FFF2-40B4-BE49-F238E27FC236}">
                <a16:creationId xmlns:a16="http://schemas.microsoft.com/office/drawing/2014/main" id="{6B64C1A5-4792-7790-20A0-57A822627881}"/>
              </a:ext>
            </a:extLst>
          </p:cNvPr>
          <p:cNvSpPr>
            <a:spLocks noGrp="1"/>
          </p:cNvSpPr>
          <p:nvPr>
            <p:ph type="body" sz="quarter" idx="3"/>
          </p:nvPr>
        </p:nvSpPr>
        <p:spPr>
          <a:xfrm>
            <a:off x="6169024" y="730021"/>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C29994F6-A237-447C-CFEE-4ED64A4F5ED0}"/>
              </a:ext>
            </a:extLst>
          </p:cNvPr>
          <p:cNvSpPr>
            <a:spLocks noGrp="1"/>
          </p:cNvSpPr>
          <p:nvPr>
            <p:ph sz="quarter" idx="4"/>
          </p:nvPr>
        </p:nvSpPr>
        <p:spPr>
          <a:xfrm>
            <a:off x="5910943" y="1215116"/>
            <a:ext cx="6281057" cy="5642884"/>
          </a:xfrm>
        </p:spPr>
        <p:txBody>
          <a:bodyPr>
            <a:noAutofit/>
          </a:bodyPr>
          <a:lstStyle/>
          <a:p>
            <a:r>
              <a:rPr lang="en-US" sz="1800" dirty="0"/>
              <a:t>Independent, state-level, oversight and reporting agencies will give Congress (and all levels of the  bureaucracy) a health care political priority with state advocacy citizen’s interests, recipient rights enforcement, and system accountability.</a:t>
            </a:r>
          </a:p>
          <a:p>
            <a:r>
              <a:rPr lang="en-US" sz="1800" dirty="0"/>
              <a:t>Professional oversight of treatment planning and professional discretion for complex, long-term and difficult cases.</a:t>
            </a:r>
          </a:p>
          <a:p>
            <a:pPr lvl="0"/>
            <a:r>
              <a:rPr lang="en-US" sz="1800" dirty="0"/>
              <a:t>Fee for service accountability: providers “deliver the goods”</a:t>
            </a:r>
          </a:p>
          <a:p>
            <a:pPr lvl="0"/>
            <a:r>
              <a:rPr lang="en-US" sz="1800" dirty="0"/>
              <a:t>States no longer have conflict of interest in Medicaid funding (no Medicaid and ACA budget match)</a:t>
            </a:r>
          </a:p>
          <a:p>
            <a:pPr lvl="0"/>
            <a:r>
              <a:rPr lang="en-US" sz="1800" dirty="0"/>
              <a:t>Regulation of all potential conflicts of interest.</a:t>
            </a:r>
          </a:p>
          <a:p>
            <a:r>
              <a:rPr lang="en-US" sz="1800" dirty="0"/>
              <a:t>Capitated care budgets are no longer an option (no more rationing).</a:t>
            </a:r>
          </a:p>
          <a:p>
            <a:r>
              <a:rPr lang="en-US" sz="1800" dirty="0"/>
              <a:t>The independent oversight and accountability agencies must audit the system design and operations for continuous </a:t>
            </a:r>
            <a:r>
              <a:rPr lang="en-US" sz="1800" dirty="0" err="1"/>
              <a:t>im</a:t>
            </a:r>
            <a:r>
              <a:rPr lang="en-US" sz="1800" dirty="0"/>
              <a:t> </a:t>
            </a:r>
            <a:r>
              <a:rPr lang="en-US" sz="1800" dirty="0" err="1"/>
              <a:t>provement</a:t>
            </a:r>
            <a:r>
              <a:rPr lang="en-US" sz="1800" dirty="0"/>
              <a:t> and high standards of performance and international  leadership.</a:t>
            </a:r>
          </a:p>
          <a:p>
            <a:r>
              <a:rPr lang="en-US" sz="1800" dirty="0"/>
              <a:t>Value-delivery software (based on VDML) will provide traceability from budgets to benefit delivery claims for strict funding/</a:t>
            </a:r>
            <a:r>
              <a:rPr lang="en-US" sz="1800" dirty="0" err="1"/>
              <a:t>bucgdt</a:t>
            </a:r>
            <a:r>
              <a:rPr lang="en-US" sz="1800" dirty="0"/>
              <a:t> to service-delivery accountability.</a:t>
            </a:r>
          </a:p>
        </p:txBody>
      </p:sp>
      <p:sp>
        <p:nvSpPr>
          <p:cNvPr id="8" name="Slide Number Placeholder 7">
            <a:extLst>
              <a:ext uri="{FF2B5EF4-FFF2-40B4-BE49-F238E27FC236}">
                <a16:creationId xmlns:a16="http://schemas.microsoft.com/office/drawing/2014/main" id="{DD0C71A6-586B-FC2E-1073-F705AA22F660}"/>
              </a:ext>
            </a:extLst>
          </p:cNvPr>
          <p:cNvSpPr>
            <a:spLocks noGrp="1"/>
          </p:cNvSpPr>
          <p:nvPr>
            <p:ph type="sldNum" sz="quarter" idx="12"/>
          </p:nvPr>
        </p:nvSpPr>
        <p:spPr/>
        <p:txBody>
          <a:bodyPr/>
          <a:lstStyle/>
          <a:p>
            <a:fld id="{EFBF7748-18B6-46D2-AC81-78EBE48129CE}" type="slidenum">
              <a:rPr lang="en-US" smtClean="0"/>
              <a:t>8</a:t>
            </a:fld>
            <a:endParaRPr lang="en-US"/>
          </a:p>
        </p:txBody>
      </p:sp>
    </p:spTree>
    <p:extLst>
      <p:ext uri="{BB962C8B-B14F-4D97-AF65-F5344CB8AC3E}">
        <p14:creationId xmlns:p14="http://schemas.microsoft.com/office/powerpoint/2010/main" val="3724737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09954E-B3A8-2D79-B128-5197D26829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4D8E8A-6D0C-FB1D-AD11-7171EEE2003E}"/>
              </a:ext>
            </a:extLst>
          </p:cNvPr>
          <p:cNvSpPr>
            <a:spLocks noGrp="1"/>
          </p:cNvSpPr>
          <p:nvPr>
            <p:ph type="title"/>
          </p:nvPr>
        </p:nvSpPr>
        <p:spPr>
          <a:xfrm>
            <a:off x="839788" y="365125"/>
            <a:ext cx="10515600" cy="625475"/>
          </a:xfrm>
        </p:spPr>
        <p:txBody>
          <a:bodyPr>
            <a:normAutofit fontScale="90000"/>
          </a:bodyPr>
          <a:lstStyle/>
          <a:p>
            <a:pPr algn="ctr"/>
            <a:r>
              <a:rPr lang="en-US" sz="4000" kern="100" dirty="0">
                <a:solidFill>
                  <a:srgbClr val="0F4761"/>
                </a:solidFill>
                <a:ea typeface="Times New Roman" panose="02020603050405020304" pitchFamily="18" charset="0"/>
              </a:rPr>
              <a:t>Efficiency</a:t>
            </a:r>
            <a:endParaRPr lang="en-US" sz="4000" dirty="0"/>
          </a:p>
        </p:txBody>
      </p:sp>
      <p:sp>
        <p:nvSpPr>
          <p:cNvPr id="3" name="Text Placeholder 2">
            <a:extLst>
              <a:ext uri="{FF2B5EF4-FFF2-40B4-BE49-F238E27FC236}">
                <a16:creationId xmlns:a16="http://schemas.microsoft.com/office/drawing/2014/main" id="{8E111435-6737-9612-18BB-CED60597CF07}"/>
              </a:ext>
            </a:extLst>
          </p:cNvPr>
          <p:cNvSpPr>
            <a:spLocks noGrp="1"/>
          </p:cNvSpPr>
          <p:nvPr>
            <p:ph type="body" idx="1"/>
          </p:nvPr>
        </p:nvSpPr>
        <p:spPr>
          <a:xfrm>
            <a:off x="769370" y="597017"/>
            <a:ext cx="5157787" cy="463323"/>
          </a:xfrm>
        </p:spPr>
        <p:txBody>
          <a:bodyPr/>
          <a:lstStyle/>
          <a:p>
            <a:pPr algn="ctr"/>
            <a:r>
              <a:rPr lang="en-US" dirty="0"/>
              <a:t>Whereas</a:t>
            </a:r>
          </a:p>
        </p:txBody>
      </p:sp>
      <p:sp>
        <p:nvSpPr>
          <p:cNvPr id="4" name="Content Placeholder 3">
            <a:extLst>
              <a:ext uri="{FF2B5EF4-FFF2-40B4-BE49-F238E27FC236}">
                <a16:creationId xmlns:a16="http://schemas.microsoft.com/office/drawing/2014/main" id="{560460C2-DE0D-6E2C-87F4-6C33BA1486F8}"/>
              </a:ext>
            </a:extLst>
          </p:cNvPr>
          <p:cNvSpPr>
            <a:spLocks noGrp="1"/>
          </p:cNvSpPr>
          <p:nvPr>
            <p:ph sz="half" idx="2"/>
          </p:nvPr>
        </p:nvSpPr>
        <p:spPr>
          <a:xfrm>
            <a:off x="356054" y="990599"/>
            <a:ext cx="6251575" cy="5833377"/>
          </a:xfrm>
        </p:spPr>
        <p:txBody>
          <a:bodyPr>
            <a:normAutofit fontScale="25000" lnSpcReduction="20000"/>
          </a:bodyPr>
          <a:lstStyle/>
          <a:p>
            <a:pPr marL="342900" marR="0" lvl="0" indent="-342900">
              <a:lnSpc>
                <a:spcPts val="2300"/>
              </a:lnSpc>
              <a:buFont typeface="Symbol" panose="05050102010706020507" pitchFamily="18" charset="2"/>
              <a:buChar char=""/>
            </a:pPr>
            <a:r>
              <a:rPr lang="en-US" sz="7400" kern="100" dirty="0">
                <a:ea typeface="Aptos" panose="02110004020202020204"/>
                <a:cs typeface="Times New Roman" panose="02020603050405020304" pitchFamily="18" charset="0"/>
              </a:rPr>
              <a:t> </a:t>
            </a:r>
            <a:r>
              <a:rPr lang="en-US" sz="9600" kern="100" dirty="0">
                <a:ea typeface="Aptos" panose="02110004020202020204"/>
                <a:cs typeface="Times New Roman" panose="02020603050405020304" pitchFamily="18" charset="0"/>
              </a:rPr>
              <a:t>Multiple levels of administration delegation and budget allocations (don’t know who or what was paid for, fragmented traceability.</a:t>
            </a:r>
          </a:p>
          <a:p>
            <a:pPr marL="342900" marR="0" lvl="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Providers must bill multiple payers with diverse benefit restrictions and contract terms</a:t>
            </a:r>
          </a:p>
          <a:p>
            <a:pPr marL="34290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Redundant administrative functions, provider networks, information systems, levels of budget fragmentation, and benefit packages, plus advertising, increase complexity and costs, </a:t>
            </a:r>
          </a:p>
          <a:p>
            <a:pPr marL="34290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Patient records are scattered among providers impeding recipient and provider access, and epidemiologic analysis of trends/epidemics, side effects, and fraudulent provider claims.</a:t>
            </a:r>
          </a:p>
          <a:p>
            <a:pPr marL="342900" marR="0" lvl="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Providers have multiple payer contracts, creating confusion and clerical overhead.</a:t>
            </a:r>
          </a:p>
          <a:p>
            <a:pPr marL="342900" marR="0" lvl="0" indent="-342900">
              <a:lnSpc>
                <a:spcPts val="2300"/>
              </a:lnSpc>
              <a:buFont typeface="Symbol" panose="05050102010706020507" pitchFamily="18" charset="2"/>
              <a:buChar char=""/>
            </a:pPr>
            <a:r>
              <a:rPr lang="en-US" sz="9600" kern="100" dirty="0">
                <a:ea typeface="Aptos" panose="02110004020202020204"/>
                <a:cs typeface="Times New Roman" panose="02020603050405020304" pitchFamily="18" charset="0"/>
              </a:rPr>
              <a:t>Recipient rights has conflicts of interest resulting in unsubstantiated claims.</a:t>
            </a:r>
          </a:p>
          <a:p>
            <a:endParaRPr lang="en-US" dirty="0"/>
          </a:p>
        </p:txBody>
      </p:sp>
      <p:sp>
        <p:nvSpPr>
          <p:cNvPr id="5" name="Text Placeholder 4">
            <a:extLst>
              <a:ext uri="{FF2B5EF4-FFF2-40B4-BE49-F238E27FC236}">
                <a16:creationId xmlns:a16="http://schemas.microsoft.com/office/drawing/2014/main" id="{395055A1-CAC7-002F-4641-0B699CB3CF5A}"/>
              </a:ext>
            </a:extLst>
          </p:cNvPr>
          <p:cNvSpPr>
            <a:spLocks noGrp="1"/>
          </p:cNvSpPr>
          <p:nvPr>
            <p:ph type="body" sz="quarter" idx="3"/>
          </p:nvPr>
        </p:nvSpPr>
        <p:spPr>
          <a:xfrm>
            <a:off x="6169024" y="597017"/>
            <a:ext cx="5183188" cy="463323"/>
          </a:xfrm>
        </p:spPr>
        <p:txBody>
          <a:bodyPr/>
          <a:lstStyle/>
          <a:p>
            <a:pPr algn="ctr"/>
            <a:r>
              <a:rPr lang="en-US" dirty="0"/>
              <a:t>Therefore</a:t>
            </a:r>
          </a:p>
        </p:txBody>
      </p:sp>
      <p:sp>
        <p:nvSpPr>
          <p:cNvPr id="6" name="Content Placeholder 5">
            <a:extLst>
              <a:ext uri="{FF2B5EF4-FFF2-40B4-BE49-F238E27FC236}">
                <a16:creationId xmlns:a16="http://schemas.microsoft.com/office/drawing/2014/main" id="{3F8103FC-F5FA-933D-F93B-8149EB37A608}"/>
              </a:ext>
            </a:extLst>
          </p:cNvPr>
          <p:cNvSpPr>
            <a:spLocks noGrp="1"/>
          </p:cNvSpPr>
          <p:nvPr>
            <p:ph sz="quarter" idx="4"/>
          </p:nvPr>
        </p:nvSpPr>
        <p:spPr>
          <a:xfrm>
            <a:off x="6607629" y="990598"/>
            <a:ext cx="5157899" cy="5671457"/>
          </a:xfrm>
        </p:spPr>
        <p:txBody>
          <a:bodyPr>
            <a:normAutofit fontScale="25000" lnSpcReduction="20000"/>
          </a:bodyPr>
          <a:lstStyle/>
          <a:p>
            <a:pPr lvl="0">
              <a:lnSpc>
                <a:spcPts val="2100"/>
              </a:lnSpc>
            </a:pPr>
            <a:r>
              <a:rPr lang="en-US" sz="9600" dirty="0"/>
              <a:t>Consolidated patient records system</a:t>
            </a:r>
          </a:p>
          <a:p>
            <a:pPr lvl="0">
              <a:lnSpc>
                <a:spcPts val="2100"/>
              </a:lnSpc>
            </a:pPr>
            <a:r>
              <a:rPr lang="en-US" sz="9600" dirty="0"/>
              <a:t>One, transparent benefits package</a:t>
            </a:r>
          </a:p>
          <a:p>
            <a:pPr lvl="0">
              <a:lnSpc>
                <a:spcPts val="2100"/>
              </a:lnSpc>
            </a:pPr>
            <a:r>
              <a:rPr lang="en-US" sz="9600" dirty="0"/>
              <a:t>One provider network</a:t>
            </a:r>
          </a:p>
          <a:p>
            <a:pPr lvl="0">
              <a:lnSpc>
                <a:spcPts val="2100"/>
              </a:lnSpc>
            </a:pPr>
            <a:r>
              <a:rPr lang="en-US" sz="9600" dirty="0"/>
              <a:t>Single payer accountability</a:t>
            </a:r>
          </a:p>
          <a:p>
            <a:pPr lvl="0">
              <a:lnSpc>
                <a:spcPts val="2100"/>
              </a:lnSpc>
            </a:pPr>
            <a:r>
              <a:rPr lang="en-US" sz="9600" dirty="0"/>
              <a:t>Consistent provider contracts (one per provider) are based on standard templates</a:t>
            </a:r>
          </a:p>
          <a:p>
            <a:pPr lvl="0">
              <a:lnSpc>
                <a:spcPts val="2100"/>
              </a:lnSpc>
            </a:pPr>
            <a:r>
              <a:rPr lang="en-US" sz="9600" dirty="0"/>
              <a:t>Shared software across providers and regions, for consistency, adaptability, operating efficiency.</a:t>
            </a:r>
          </a:p>
          <a:p>
            <a:pPr>
              <a:lnSpc>
                <a:spcPts val="2100"/>
              </a:lnSpc>
            </a:pPr>
            <a:r>
              <a:rPr lang="en-US" sz="9600" kern="100" dirty="0">
                <a:ea typeface="Aptos" panose="02110004020202020204"/>
                <a:cs typeface="Times New Roman" panose="02020603050405020304" pitchFamily="18" charset="0"/>
              </a:rPr>
              <a:t>Regional offices of national system for local </a:t>
            </a:r>
            <a:r>
              <a:rPr lang="en-US" sz="9600" kern="100" dirty="0" err="1">
                <a:ea typeface="Aptos" panose="02110004020202020204"/>
                <a:cs typeface="Times New Roman" panose="02020603050405020304" pitchFamily="18" charset="0"/>
              </a:rPr>
              <a:t>administration,problem</a:t>
            </a:r>
            <a:r>
              <a:rPr lang="en-US" sz="9600" kern="100" dirty="0">
                <a:ea typeface="Aptos" panose="02110004020202020204"/>
                <a:cs typeface="Times New Roman" panose="02020603050405020304" pitchFamily="18" charset="0"/>
              </a:rPr>
              <a:t> resolution and other administrative services with nation-wide, standard systems and procedures.</a:t>
            </a:r>
          </a:p>
          <a:p>
            <a:pPr>
              <a:lnSpc>
                <a:spcPts val="2100"/>
              </a:lnSpc>
            </a:pPr>
            <a:r>
              <a:rPr lang="en-US" sz="9600" kern="100" dirty="0">
                <a:ea typeface="Aptos" panose="02110004020202020204"/>
                <a:cs typeface="Times New Roman" panose="02020603050405020304" pitchFamily="18" charset="0"/>
              </a:rPr>
              <a:t> Independent, state-level, efficiency and equity (rights) oversight and accountability assurance.</a:t>
            </a:r>
          </a:p>
          <a:p>
            <a:endParaRPr lang="en-US" dirty="0"/>
          </a:p>
        </p:txBody>
      </p:sp>
      <p:sp>
        <p:nvSpPr>
          <p:cNvPr id="8" name="Slide Number Placeholder 7">
            <a:extLst>
              <a:ext uri="{FF2B5EF4-FFF2-40B4-BE49-F238E27FC236}">
                <a16:creationId xmlns:a16="http://schemas.microsoft.com/office/drawing/2014/main" id="{4F285554-4B23-13BF-EF11-8767B5C8DD29}"/>
              </a:ext>
            </a:extLst>
          </p:cNvPr>
          <p:cNvSpPr>
            <a:spLocks noGrp="1"/>
          </p:cNvSpPr>
          <p:nvPr>
            <p:ph type="sldNum" sz="quarter" idx="12"/>
          </p:nvPr>
        </p:nvSpPr>
        <p:spPr/>
        <p:txBody>
          <a:bodyPr/>
          <a:lstStyle/>
          <a:p>
            <a:fld id="{EFBF7748-18B6-46D2-AC81-78EBE48129CE}" type="slidenum">
              <a:rPr lang="en-US" smtClean="0"/>
              <a:t>9</a:t>
            </a:fld>
            <a:endParaRPr lang="en-US"/>
          </a:p>
        </p:txBody>
      </p:sp>
    </p:spTree>
    <p:extLst>
      <p:ext uri="{BB962C8B-B14F-4D97-AF65-F5344CB8AC3E}">
        <p14:creationId xmlns:p14="http://schemas.microsoft.com/office/powerpoint/2010/main" val="18229768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15120</TotalTime>
  <Words>2013</Words>
  <Application>Microsoft Office PowerPoint</Application>
  <PresentationFormat>Widescreen</PresentationFormat>
  <Paragraphs>168</Paragraphs>
  <Slides>12</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Symbol</vt:lpstr>
      <vt:lpstr>Times New Roman</vt:lpstr>
      <vt:lpstr>Office Theme</vt:lpstr>
      <vt:lpstr> National Health Care Reform Proposal Objectives</vt:lpstr>
      <vt:lpstr>Proposed National Health Care System</vt:lpstr>
      <vt:lpstr>Objectives: Whereas and Therefore Assertions</vt:lpstr>
      <vt:lpstr>Equity</vt:lpstr>
      <vt:lpstr>Quality</vt:lpstr>
      <vt:lpstr>Affordability</vt:lpstr>
      <vt:lpstr>Accessibility</vt:lpstr>
      <vt:lpstr>Accountability</vt:lpstr>
      <vt:lpstr>Efficiency</vt:lpstr>
      <vt:lpstr>New System Delivery</vt:lpstr>
      <vt:lpstr>Strategic Leadership</vt:lpstr>
      <vt:lpstr>See related documents at these links:  Health Care Reform Proposal (136 pages) http://www.amioakland.org/documents/26-02-15ProposalforAnAccountableHealthCareSystem-PDF.pdf  This link is my background as related to this proposal. http://www.amioakland.org/documents/25-12-19FredCummins-MyAdvocacyBackground.pdf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Fred Cummins</dc:creator>
  <cp:lastModifiedBy>Fred Cummins</cp:lastModifiedBy>
  <cp:revision>9</cp:revision>
  <cp:lastPrinted>2026-02-24T19:11:27Z</cp:lastPrinted>
  <dcterms:created xsi:type="dcterms:W3CDTF">2026-02-09T16:59:23Z</dcterms:created>
  <dcterms:modified xsi:type="dcterms:W3CDTF">2026-02-25T18:53:49Z</dcterms:modified>
</cp:coreProperties>
</file>