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7" r:id="rId2"/>
    <p:sldId id="263" r:id="rId3"/>
    <p:sldId id="260" r:id="rId4"/>
    <p:sldId id="259" r:id="rId5"/>
    <p:sldId id="299" r:id="rId6"/>
    <p:sldId id="294" r:id="rId7"/>
    <p:sldId id="264" r:id="rId8"/>
    <p:sldId id="285" r:id="rId9"/>
    <p:sldId id="286" r:id="rId10"/>
    <p:sldId id="287" r:id="rId11"/>
    <p:sldId id="288" r:id="rId12"/>
    <p:sldId id="289" r:id="rId13"/>
    <p:sldId id="290" r:id="rId14"/>
    <p:sldId id="297" r:id="rId15"/>
    <p:sldId id="296" r:id="rId16"/>
    <p:sldId id="291" r:id="rId17"/>
    <p:sldId id="295" r:id="rId18"/>
    <p:sldId id="277" r:id="rId19"/>
    <p:sldId id="278" r:id="rId20"/>
    <p:sldId id="279" r:id="rId21"/>
    <p:sldId id="280" r:id="rId22"/>
    <p:sldId id="272" r:id="rId23"/>
    <p:sldId id="273" r:id="rId24"/>
    <p:sldId id="292" r:id="rId25"/>
    <p:sldId id="293" r:id="rId2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EBE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7" autoAdjust="0"/>
    <p:restoredTop sz="94641" autoAdjust="0"/>
  </p:normalViewPr>
  <p:slideViewPr>
    <p:cSldViewPr snapToGrid="0">
      <p:cViewPr>
        <p:scale>
          <a:sx n="91" d="100"/>
          <a:sy n="91" d="100"/>
        </p:scale>
        <p:origin x="53" y="-600"/>
      </p:cViewPr>
      <p:guideLst/>
    </p:cSldViewPr>
  </p:slideViewPr>
  <p:outlineViewPr>
    <p:cViewPr>
      <p:scale>
        <a:sx n="33" d="100"/>
        <a:sy n="33" d="100"/>
      </p:scale>
      <p:origin x="0" y="-28939"/>
    </p:cViewPr>
  </p:outlineViewPr>
  <p:notesTextViewPr>
    <p:cViewPr>
      <p:scale>
        <a:sx n="1" d="1"/>
        <a:sy n="1" d="1"/>
      </p:scale>
      <p:origin x="0" y="0"/>
    </p:cViewPr>
  </p:notesTextViewPr>
  <p:sorterViewPr>
    <p:cViewPr>
      <p:scale>
        <a:sx n="100" d="100"/>
        <a:sy n="100" d="100"/>
      </p:scale>
      <p:origin x="0" y="-6197"/>
    </p:cViewPr>
  </p:sorterViewPr>
  <p:notesViewPr>
    <p:cSldViewPr snapToGrid="0">
      <p:cViewPr>
        <p:scale>
          <a:sx n="100" d="100"/>
          <a:sy n="100" d="100"/>
        </p:scale>
        <p:origin x="1805" y="-112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6C4C301A-1631-4499-A9FD-097869D1FA10}" type="datetimeFigureOut">
              <a:rPr lang="en-US" smtClean="0"/>
              <a:t>12/18/2025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4ED2BD0-35DE-43C4-B1BF-591451DA5EE9}" type="slidenum">
              <a:rPr lang="en-US" smtClean="0"/>
              <a:t>‹#›</a:t>
            </a:fld>
            <a:endParaRPr lang="en-US"/>
          </a:p>
        </p:txBody>
      </p:sp>
    </p:spTree>
    <p:extLst>
      <p:ext uri="{BB962C8B-B14F-4D97-AF65-F5344CB8AC3E}">
        <p14:creationId xmlns:p14="http://schemas.microsoft.com/office/powerpoint/2010/main" val="6736593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CDCB5F-4C13-4F5D-B7E3-F94A007A94AD}" type="slidenum">
              <a:rPr lang="en-US" smtClean="0"/>
              <a:t>1</a:t>
            </a:fld>
            <a:endParaRPr lang="en-US"/>
          </a:p>
        </p:txBody>
      </p:sp>
    </p:spTree>
    <p:extLst>
      <p:ext uri="{BB962C8B-B14F-4D97-AF65-F5344CB8AC3E}">
        <p14:creationId xmlns:p14="http://schemas.microsoft.com/office/powerpoint/2010/main" val="7747893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4ED2BD0-35DE-43C4-B1BF-591451DA5EE9}" type="slidenum">
              <a:rPr lang="en-US" smtClean="0"/>
              <a:t>10</a:t>
            </a:fld>
            <a:endParaRPr lang="en-US"/>
          </a:p>
        </p:txBody>
      </p:sp>
    </p:spTree>
    <p:extLst>
      <p:ext uri="{BB962C8B-B14F-4D97-AF65-F5344CB8AC3E}">
        <p14:creationId xmlns:p14="http://schemas.microsoft.com/office/powerpoint/2010/main" val="25339725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4ED2BD0-35DE-43C4-B1BF-591451DA5EE9}" type="slidenum">
              <a:rPr lang="en-US" smtClean="0"/>
              <a:t>11</a:t>
            </a:fld>
            <a:endParaRPr lang="en-US"/>
          </a:p>
        </p:txBody>
      </p:sp>
    </p:spTree>
    <p:extLst>
      <p:ext uri="{BB962C8B-B14F-4D97-AF65-F5344CB8AC3E}">
        <p14:creationId xmlns:p14="http://schemas.microsoft.com/office/powerpoint/2010/main" val="33843908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4ED2BD0-35DE-43C4-B1BF-591451DA5EE9}" type="slidenum">
              <a:rPr lang="en-US" smtClean="0"/>
              <a:t>12</a:t>
            </a:fld>
            <a:endParaRPr lang="en-US"/>
          </a:p>
        </p:txBody>
      </p:sp>
    </p:spTree>
    <p:extLst>
      <p:ext uri="{BB962C8B-B14F-4D97-AF65-F5344CB8AC3E}">
        <p14:creationId xmlns:p14="http://schemas.microsoft.com/office/powerpoint/2010/main" val="31497220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4ED2BD0-35DE-43C4-B1BF-591451DA5EE9}" type="slidenum">
              <a:rPr lang="en-US" smtClean="0"/>
              <a:t>13</a:t>
            </a:fld>
            <a:endParaRPr lang="en-US"/>
          </a:p>
        </p:txBody>
      </p:sp>
    </p:spTree>
    <p:extLst>
      <p:ext uri="{BB962C8B-B14F-4D97-AF65-F5344CB8AC3E}">
        <p14:creationId xmlns:p14="http://schemas.microsoft.com/office/powerpoint/2010/main" val="5283005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diagram is an overview of the National Health Care System (Singl Payer).</a:t>
            </a:r>
          </a:p>
          <a:p>
            <a:r>
              <a:rPr lang="en-US" dirty="0"/>
              <a:t>The elements to the left of the center line are national organizations/systems.</a:t>
            </a:r>
          </a:p>
          <a:p>
            <a:r>
              <a:rPr lang="en-US" dirty="0"/>
              <a:t>The national-system boxes in this section should be relatively apparent from their captions.</a:t>
            </a:r>
          </a:p>
          <a:p>
            <a:r>
              <a:rPr lang="en-US" dirty="0"/>
              <a:t>The elements to the right of the center line are elements in every state.</a:t>
            </a:r>
          </a:p>
          <a:p>
            <a:r>
              <a:rPr lang="en-US" dirty="0"/>
              <a:t>The upper right elements are state-level in each state, and those at the lower level are in each region within each state. Regions are under direct, national management, not contracted by the state or but are branches of the national organization.</a:t>
            </a:r>
          </a:p>
          <a:p>
            <a:r>
              <a:rPr lang="en-US" dirty="0"/>
              <a:t>An, independent, non-partisan, Oversight and Accountability agency is in each state to ensure that the people of that state are getting the required health care and all levels of management are held accountable for the delivery of appropriate value, including Congress.</a:t>
            </a:r>
          </a:p>
          <a:p>
            <a:r>
              <a:rPr lang="en-US" dirty="0"/>
              <a:t>At the state level is state responsibility for the integration of relevant state services with the regional operations of the national organization to manage services at the regional level in each state.  These have some similarity to the existing community mental health services, today</a:t>
            </a:r>
          </a:p>
          <a:p>
            <a:r>
              <a:rPr lang="en-US" dirty="0"/>
              <a:t>Each regional office supports their community with management of providers, community/recipient services, enrollment, etc. Providers within each region are under contracts managed by the regional office and are members of the national provider network.</a:t>
            </a:r>
          </a:p>
          <a:p>
            <a:r>
              <a:rPr lang="en-US" dirty="0"/>
              <a:t>Note that the state is not involved in the management and delivery of services nor the funding. Each state is responsible for making sure that the citizens of their state in receiving appropriate health care services, and for holding the system, at all levels, accountable for the objectives highlighted in the previous slide,</a:t>
            </a:r>
          </a:p>
          <a:p>
            <a:r>
              <a:rPr lang="en-US" dirty="0"/>
              <a:t>There are no insurance companies.</a:t>
            </a:r>
          </a:p>
          <a:p>
            <a:endParaRPr lang="en-US" dirty="0"/>
          </a:p>
          <a:p>
            <a:endParaRPr lang="en-US" dirty="0"/>
          </a:p>
        </p:txBody>
      </p:sp>
      <p:sp>
        <p:nvSpPr>
          <p:cNvPr id="4" name="Slide Number Placeholder 3"/>
          <p:cNvSpPr>
            <a:spLocks noGrp="1"/>
          </p:cNvSpPr>
          <p:nvPr>
            <p:ph type="sldNum" sz="quarter" idx="5"/>
          </p:nvPr>
        </p:nvSpPr>
        <p:spPr/>
        <p:txBody>
          <a:bodyPr/>
          <a:lstStyle/>
          <a:p>
            <a:fld id="{A4ED2BD0-35DE-43C4-B1BF-591451DA5EE9}" type="slidenum">
              <a:rPr lang="en-US" smtClean="0"/>
              <a:t>14</a:t>
            </a:fld>
            <a:endParaRPr lang="en-US"/>
          </a:p>
        </p:txBody>
      </p:sp>
    </p:spTree>
    <p:extLst>
      <p:ext uri="{BB962C8B-B14F-4D97-AF65-F5344CB8AC3E}">
        <p14:creationId xmlns:p14="http://schemas.microsoft.com/office/powerpoint/2010/main" val="8494636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examples of efficiency improvements in the proposed system.</a:t>
            </a:r>
          </a:p>
          <a:p>
            <a:r>
              <a:rPr lang="en-US" dirty="0"/>
              <a:t>Recognition of opportunities or needs for improvement are a leadership responsibility, but there should be participation of regional and provider leaders interested in improving the system and potentially engaged in industry management or technology advances.</a:t>
            </a:r>
          </a:p>
          <a:p>
            <a:r>
              <a:rPr lang="en-US" dirty="0"/>
              <a:t>.</a:t>
            </a:r>
          </a:p>
        </p:txBody>
      </p:sp>
      <p:sp>
        <p:nvSpPr>
          <p:cNvPr id="4" name="Slide Number Placeholder 3"/>
          <p:cNvSpPr>
            <a:spLocks noGrp="1"/>
          </p:cNvSpPr>
          <p:nvPr>
            <p:ph type="sldNum" sz="quarter" idx="5"/>
          </p:nvPr>
        </p:nvSpPr>
        <p:spPr/>
        <p:txBody>
          <a:bodyPr/>
          <a:lstStyle/>
          <a:p>
            <a:fld id="{A4ED2BD0-35DE-43C4-B1BF-591451DA5EE9}" type="slidenum">
              <a:rPr lang="en-US" smtClean="0"/>
              <a:t>15</a:t>
            </a:fld>
            <a:endParaRPr lang="en-US"/>
          </a:p>
        </p:txBody>
      </p:sp>
    </p:spTree>
    <p:extLst>
      <p:ext uri="{BB962C8B-B14F-4D97-AF65-F5344CB8AC3E}">
        <p14:creationId xmlns:p14="http://schemas.microsoft.com/office/powerpoint/2010/main" val="4003680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Strategic planning is essentially a leadership responsibility, but the central leadership must provide opportunities for leaders throughout the system to contribute to on-going challenges and opportunities. Potentially a periodic conference, or specialized conferences should be organized to bring together people who really understand the front lines.</a:t>
            </a:r>
          </a:p>
        </p:txBody>
      </p:sp>
      <p:sp>
        <p:nvSpPr>
          <p:cNvPr id="4" name="Slide Number Placeholder 3"/>
          <p:cNvSpPr>
            <a:spLocks noGrp="1"/>
          </p:cNvSpPr>
          <p:nvPr>
            <p:ph type="sldNum" sz="quarter" idx="5"/>
          </p:nvPr>
        </p:nvSpPr>
        <p:spPr/>
        <p:txBody>
          <a:bodyPr/>
          <a:lstStyle/>
          <a:p>
            <a:fld id="{A4ED2BD0-35DE-43C4-B1BF-591451DA5EE9}" type="slidenum">
              <a:rPr lang="en-US" smtClean="0"/>
              <a:t>16</a:t>
            </a:fld>
            <a:endParaRPr lang="en-US"/>
          </a:p>
        </p:txBody>
      </p:sp>
    </p:spTree>
    <p:extLst>
      <p:ext uri="{BB962C8B-B14F-4D97-AF65-F5344CB8AC3E}">
        <p14:creationId xmlns:p14="http://schemas.microsoft.com/office/powerpoint/2010/main" val="29893574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next sequence of slides focus on the benefits these different interest groups will realize. Of course the primary interest group is people who need health care services, the rest are the people needed to make it all happen.</a:t>
            </a:r>
          </a:p>
        </p:txBody>
      </p:sp>
      <p:sp>
        <p:nvSpPr>
          <p:cNvPr id="4" name="Slide Number Placeholder 3"/>
          <p:cNvSpPr>
            <a:spLocks noGrp="1"/>
          </p:cNvSpPr>
          <p:nvPr>
            <p:ph type="sldNum" sz="quarter" idx="5"/>
          </p:nvPr>
        </p:nvSpPr>
        <p:spPr/>
        <p:txBody>
          <a:bodyPr/>
          <a:lstStyle/>
          <a:p>
            <a:fld id="{60CDCB5F-4C13-4F5D-B7E3-F94A007A94AD}" type="slidenum">
              <a:rPr lang="en-US" smtClean="0"/>
              <a:t>17</a:t>
            </a:fld>
            <a:endParaRPr lang="en-US"/>
          </a:p>
        </p:txBody>
      </p:sp>
    </p:spTree>
    <p:extLst>
      <p:ext uri="{BB962C8B-B14F-4D97-AF65-F5344CB8AC3E}">
        <p14:creationId xmlns:p14="http://schemas.microsoft.com/office/powerpoint/2010/main" val="12111422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0CDCB5F-4C13-4F5D-B7E3-F94A007A94AD}" type="slidenum">
              <a:rPr lang="en-US" smtClean="0"/>
              <a:t>18</a:t>
            </a:fld>
            <a:endParaRPr lang="en-US"/>
          </a:p>
        </p:txBody>
      </p:sp>
    </p:spTree>
    <p:extLst>
      <p:ext uri="{BB962C8B-B14F-4D97-AF65-F5344CB8AC3E}">
        <p14:creationId xmlns:p14="http://schemas.microsoft.com/office/powerpoint/2010/main" val="27598628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emphasizes the need to exploit the expertise and real-world understanding of people who deliver health care and participate in the operation and </a:t>
            </a:r>
            <a:r>
              <a:rPr lang="en-US" dirty="0" err="1"/>
              <a:t>pversogjt</a:t>
            </a:r>
            <a:r>
              <a:rPr lang="en-US" dirty="0"/>
              <a:t> of the business.</a:t>
            </a:r>
          </a:p>
        </p:txBody>
      </p:sp>
      <p:sp>
        <p:nvSpPr>
          <p:cNvPr id="4" name="Slide Number Placeholder 3"/>
          <p:cNvSpPr>
            <a:spLocks noGrp="1"/>
          </p:cNvSpPr>
          <p:nvPr>
            <p:ph type="sldNum" sz="quarter" idx="5"/>
          </p:nvPr>
        </p:nvSpPr>
        <p:spPr/>
        <p:txBody>
          <a:bodyPr/>
          <a:lstStyle/>
          <a:p>
            <a:fld id="{60CDCB5F-4C13-4F5D-B7E3-F94A007A94AD}" type="slidenum">
              <a:rPr lang="en-US" smtClean="0"/>
              <a:t>19</a:t>
            </a:fld>
            <a:endParaRPr lang="en-US"/>
          </a:p>
        </p:txBody>
      </p:sp>
    </p:spTree>
    <p:extLst>
      <p:ext uri="{BB962C8B-B14F-4D97-AF65-F5344CB8AC3E}">
        <p14:creationId xmlns:p14="http://schemas.microsoft.com/office/powerpoint/2010/main" val="19129977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60CDCB5F-4C13-4F5D-B7E3-F94A007A94AD}" type="slidenum">
              <a:rPr lang="en-US" smtClean="0"/>
              <a:t>2</a:t>
            </a:fld>
            <a:endParaRPr lang="en-US"/>
          </a:p>
        </p:txBody>
      </p:sp>
      <p:sp>
        <p:nvSpPr>
          <p:cNvPr id="6" name="Notes Placeholder 2">
            <a:extLst>
              <a:ext uri="{FF2B5EF4-FFF2-40B4-BE49-F238E27FC236}">
                <a16:creationId xmlns:a16="http://schemas.microsoft.com/office/drawing/2014/main" id="{686714DB-F3E5-ACC4-F85F-EF672D42C315}"/>
              </a:ext>
            </a:extLst>
          </p:cNvPr>
          <p:cNvSpPr>
            <a:spLocks noGrp="1"/>
          </p:cNvSpPr>
          <p:nvPr>
            <p:ph type="body" idx="1"/>
          </p:nvPr>
        </p:nvSpPr>
        <p:spPr>
          <a:xfrm>
            <a:off x="717268" y="4548135"/>
            <a:ext cx="5731651" cy="3721788"/>
          </a:xfrm>
        </p:spPr>
        <p:txBody>
          <a:bodyPr/>
          <a:lstStyle/>
          <a:p>
            <a:pPr marL="174708" indent="-174708">
              <a:buFontTx/>
              <a:buChar char="-"/>
            </a:pPr>
            <a:r>
              <a:rPr lang="en-US" sz="1400" dirty="0"/>
              <a:t>     </a:t>
            </a:r>
            <a:r>
              <a:rPr lang="en-US" sz="1400" b="1" dirty="0"/>
              <a:t>Quick summary:</a:t>
            </a:r>
          </a:p>
          <a:p>
            <a:pPr marL="174708" indent="-174708">
              <a:buFontTx/>
              <a:buChar char="-"/>
            </a:pPr>
            <a:r>
              <a:rPr lang="en-US" sz="1400" dirty="0"/>
              <a:t>Proposal is a single payer, unified, and streamlined, fee-for-service, national health care system.</a:t>
            </a:r>
          </a:p>
          <a:p>
            <a:pPr marL="174708" indent="-174708">
              <a:buFontTx/>
              <a:buChar char="-"/>
            </a:pPr>
            <a:r>
              <a:rPr lang="en-US" sz="1400" dirty="0"/>
              <a:t>Health care funding and delivery are traceable for accountability.</a:t>
            </a:r>
          </a:p>
          <a:p>
            <a:pPr marL="174708" indent="-174708">
              <a:buFontTx/>
              <a:buChar char="-"/>
            </a:pPr>
            <a:r>
              <a:rPr lang="en-US" sz="1400" dirty="0"/>
              <a:t>One, national benefits package for equity and quality.</a:t>
            </a:r>
          </a:p>
          <a:p>
            <a:pPr marL="174708" indent="-174708">
              <a:buFontTx/>
              <a:buChar char="-"/>
            </a:pPr>
            <a:r>
              <a:rPr lang="en-US" sz="1400" dirty="0"/>
              <a:t>Appropriate provider compensation of a qualified, dedicated and robust workforce with appropriate discretion for quality care and accountability.</a:t>
            </a:r>
          </a:p>
          <a:p>
            <a:pPr marL="174708" indent="-174708">
              <a:buFontTx/>
              <a:buChar char="-"/>
            </a:pPr>
            <a:r>
              <a:rPr lang="en-US" sz="1400" dirty="0"/>
              <a:t>Subsidies are managed by the payment system to make equitable health care affordable to all.</a:t>
            </a:r>
          </a:p>
          <a:p>
            <a:pPr marL="174708" indent="-174708">
              <a:buFontTx/>
              <a:buChar char="-"/>
            </a:pPr>
            <a:r>
              <a:rPr lang="en-US" sz="1400" dirty="0"/>
              <a:t>A consolidated, national system for patient records supports accountability for quality and timely health care delivery everywhere.</a:t>
            </a:r>
          </a:p>
          <a:p>
            <a:pPr marL="174708" indent="-174708">
              <a:buFontTx/>
              <a:buChar char="-"/>
            </a:pPr>
            <a:r>
              <a:rPr lang="en-US" sz="1400" dirty="0"/>
              <a:t>A consolidated national provider network makes consistent health care wherever you happen to be in the nation.</a:t>
            </a:r>
          </a:p>
          <a:p>
            <a:pPr marL="174708" indent="-174708">
              <a:buFontTx/>
              <a:buChar char="-"/>
            </a:pPr>
            <a:r>
              <a:rPr lang="en-US" sz="1400" dirty="0"/>
              <a:t>Every state has an independent, Oversite and Accountability agency to hold the national system, congress and providers accountable.</a:t>
            </a:r>
          </a:p>
          <a:p>
            <a:pPr marL="174708" indent="-174708">
              <a:buFontTx/>
              <a:buChar char="-"/>
            </a:pPr>
            <a:r>
              <a:rPr lang="en-US" sz="1400" dirty="0"/>
              <a:t>Quality care is supported everywhere to make health care accessible and nearby without health-care deserts.</a:t>
            </a:r>
          </a:p>
        </p:txBody>
      </p:sp>
    </p:spTree>
    <p:extLst>
      <p:ext uri="{BB962C8B-B14F-4D97-AF65-F5344CB8AC3E}">
        <p14:creationId xmlns:p14="http://schemas.microsoft.com/office/powerpoint/2010/main" val="36334901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emphasizes the elimination of state responsibility for funding and managing the delivery of health care services. There are better economies of scale and other efficiencies through consolidation in a Federal system with meaningful accountability.</a:t>
            </a:r>
          </a:p>
          <a:p>
            <a:r>
              <a:rPr lang="en-US" dirty="0"/>
              <a:t>States should focus on programs to support recovery/rehabilitation and paths to meaningful careers of people in poverty and mental health long-term (warehoused) care.</a:t>
            </a:r>
          </a:p>
        </p:txBody>
      </p:sp>
      <p:sp>
        <p:nvSpPr>
          <p:cNvPr id="4" name="Slide Number Placeholder 3"/>
          <p:cNvSpPr>
            <a:spLocks noGrp="1"/>
          </p:cNvSpPr>
          <p:nvPr>
            <p:ph type="sldNum" sz="quarter" idx="5"/>
          </p:nvPr>
        </p:nvSpPr>
        <p:spPr/>
        <p:txBody>
          <a:bodyPr/>
          <a:lstStyle/>
          <a:p>
            <a:fld id="{60CDCB5F-4C13-4F5D-B7E3-F94A007A94AD}" type="slidenum">
              <a:rPr lang="en-US" smtClean="0"/>
              <a:t>20</a:t>
            </a:fld>
            <a:endParaRPr lang="en-US"/>
          </a:p>
        </p:txBody>
      </p:sp>
    </p:spTree>
    <p:extLst>
      <p:ext uri="{BB962C8B-B14F-4D97-AF65-F5344CB8AC3E}">
        <p14:creationId xmlns:p14="http://schemas.microsoft.com/office/powerpoint/2010/main" val="20243344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the people who are really supposed to realize the benefits of all the public money spent on health care, regardless of their financial status, and who should be prepared to assert their rights to an equitable, quality, affordable, accessible system that is efficient, accountable and preparing for strategic improvements in health care.</a:t>
            </a:r>
          </a:p>
        </p:txBody>
      </p:sp>
      <p:sp>
        <p:nvSpPr>
          <p:cNvPr id="4" name="Slide Number Placeholder 3"/>
          <p:cNvSpPr>
            <a:spLocks noGrp="1"/>
          </p:cNvSpPr>
          <p:nvPr>
            <p:ph type="sldNum" sz="quarter" idx="5"/>
          </p:nvPr>
        </p:nvSpPr>
        <p:spPr/>
        <p:txBody>
          <a:bodyPr/>
          <a:lstStyle/>
          <a:p>
            <a:fld id="{60CDCB5F-4C13-4F5D-B7E3-F94A007A94AD}" type="slidenum">
              <a:rPr lang="en-US" smtClean="0"/>
              <a:t>21</a:t>
            </a:fld>
            <a:endParaRPr lang="en-US"/>
          </a:p>
        </p:txBody>
      </p:sp>
    </p:spTree>
    <p:extLst>
      <p:ext uri="{BB962C8B-B14F-4D97-AF65-F5344CB8AC3E}">
        <p14:creationId xmlns:p14="http://schemas.microsoft.com/office/powerpoint/2010/main" val="22189534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Employers who fund employee health care are really in a conflict of interest in negotiation for insurance contracts. It is a burden eliminated, money better spent on the employees themselves rather than insurance companies </a:t>
            </a:r>
          </a:p>
        </p:txBody>
      </p:sp>
      <p:sp>
        <p:nvSpPr>
          <p:cNvPr id="4" name="Slide Number Placeholder 3"/>
          <p:cNvSpPr>
            <a:spLocks noGrp="1"/>
          </p:cNvSpPr>
          <p:nvPr>
            <p:ph type="sldNum" sz="quarter" idx="5"/>
          </p:nvPr>
        </p:nvSpPr>
        <p:spPr/>
        <p:txBody>
          <a:bodyPr/>
          <a:lstStyle/>
          <a:p>
            <a:fld id="{60CDCB5F-4C13-4F5D-B7E3-F94A007A94AD}" type="slidenum">
              <a:rPr lang="en-US" smtClean="0"/>
              <a:t>22</a:t>
            </a:fld>
            <a:endParaRPr lang="en-US"/>
          </a:p>
        </p:txBody>
      </p:sp>
    </p:spTree>
    <p:extLst>
      <p:ext uri="{BB962C8B-B14F-4D97-AF65-F5344CB8AC3E}">
        <p14:creationId xmlns:p14="http://schemas.microsoft.com/office/powerpoint/2010/main" val="201273950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Providers get a lot of benefit by making everything simpler with better pay and job satisfaction.</a:t>
            </a:r>
          </a:p>
        </p:txBody>
      </p:sp>
      <p:sp>
        <p:nvSpPr>
          <p:cNvPr id="4" name="Slide Number Placeholder 3"/>
          <p:cNvSpPr>
            <a:spLocks noGrp="1"/>
          </p:cNvSpPr>
          <p:nvPr>
            <p:ph type="sldNum" sz="quarter" idx="5"/>
          </p:nvPr>
        </p:nvSpPr>
        <p:spPr/>
        <p:txBody>
          <a:bodyPr/>
          <a:lstStyle/>
          <a:p>
            <a:fld id="{60CDCB5F-4C13-4F5D-B7E3-F94A007A94AD}" type="slidenum">
              <a:rPr lang="en-US" smtClean="0"/>
              <a:t>23</a:t>
            </a:fld>
            <a:endParaRPr lang="en-US"/>
          </a:p>
        </p:txBody>
      </p:sp>
    </p:spTree>
    <p:extLst>
      <p:ext uri="{BB962C8B-B14F-4D97-AF65-F5344CB8AC3E}">
        <p14:creationId xmlns:p14="http://schemas.microsoft.com/office/powerpoint/2010/main" val="5535753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summary of many of the design improvements being proposed to create a better system.</a:t>
            </a:r>
          </a:p>
        </p:txBody>
      </p:sp>
      <p:sp>
        <p:nvSpPr>
          <p:cNvPr id="4" name="Slide Number Placeholder 3"/>
          <p:cNvSpPr>
            <a:spLocks noGrp="1"/>
          </p:cNvSpPr>
          <p:nvPr>
            <p:ph type="sldNum" sz="quarter" idx="5"/>
          </p:nvPr>
        </p:nvSpPr>
        <p:spPr/>
        <p:txBody>
          <a:bodyPr/>
          <a:lstStyle/>
          <a:p>
            <a:fld id="{A4ED2BD0-35DE-43C4-B1BF-591451DA5EE9}" type="slidenum">
              <a:rPr lang="en-US" smtClean="0"/>
              <a:t>24</a:t>
            </a:fld>
            <a:endParaRPr lang="en-US"/>
          </a:p>
        </p:txBody>
      </p:sp>
    </p:spTree>
    <p:extLst>
      <p:ext uri="{BB962C8B-B14F-4D97-AF65-F5344CB8AC3E}">
        <p14:creationId xmlns:p14="http://schemas.microsoft.com/office/powerpoint/2010/main" val="406716986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Enough said.</a:t>
            </a:r>
          </a:p>
        </p:txBody>
      </p:sp>
      <p:sp>
        <p:nvSpPr>
          <p:cNvPr id="4" name="Slide Number Placeholder 3"/>
          <p:cNvSpPr>
            <a:spLocks noGrp="1"/>
          </p:cNvSpPr>
          <p:nvPr>
            <p:ph type="sldNum" sz="quarter" idx="5"/>
          </p:nvPr>
        </p:nvSpPr>
        <p:spPr/>
        <p:txBody>
          <a:bodyPr/>
          <a:lstStyle/>
          <a:p>
            <a:fld id="{60CDCB5F-4C13-4F5D-B7E3-F94A007A94AD}" type="slidenum">
              <a:rPr lang="en-US" smtClean="0"/>
              <a:t>25</a:t>
            </a:fld>
            <a:endParaRPr lang="en-US"/>
          </a:p>
        </p:txBody>
      </p:sp>
    </p:spTree>
    <p:extLst>
      <p:ext uri="{BB962C8B-B14F-4D97-AF65-F5344CB8AC3E}">
        <p14:creationId xmlns:p14="http://schemas.microsoft.com/office/powerpoint/2010/main" val="3960572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current system makes extensive use of capitated funding so there is no traceability of delivery of services to the people served., and therefore no accountability.</a:t>
            </a:r>
          </a:p>
          <a:p>
            <a:r>
              <a:rPr lang="en-US" dirty="0"/>
              <a:t>The persons served are served in the context of a caste system shown here.</a:t>
            </a:r>
          </a:p>
          <a:p>
            <a:r>
              <a:rPr lang="en-US" dirty="0"/>
              <a:t>The level of funding and compensation diminishes from the top to the bottom of the caste system. The lowest level is primarily persons in real poverty (not the official lower threshold income level) </a:t>
            </a:r>
          </a:p>
          <a:p>
            <a:r>
              <a:rPr lang="en-US" dirty="0"/>
              <a:t>Funding for Medicare and Medicaid represents deep discounts that hospitals support as charity and a net loss to the hospital, so they shift the deficit to everybody else in their insurance and private care billing.</a:t>
            </a:r>
          </a:p>
          <a:p>
            <a:r>
              <a:rPr lang="en-US" dirty="0"/>
              <a:t> People with health care insurance will, for the most part, lose their insurance if they lose their employment and may suffer health care bankruptcy.</a:t>
            </a:r>
          </a:p>
          <a:p>
            <a:r>
              <a:rPr lang="en-US" dirty="0"/>
              <a:t>Persons in long-term, health care under Medicaid essentially are in custodial care, poor medical care and very low quality of life, until they die.</a:t>
            </a:r>
          </a:p>
          <a:p>
            <a:r>
              <a:rPr lang="en-US" dirty="0"/>
              <a:t>Seriously mentally ill people are denied health care under Medicaid unless they are in crisis, and a danger to self or others, then they get their form of long-term care.</a:t>
            </a:r>
          </a:p>
          <a:p>
            <a:r>
              <a:rPr lang="en-US" dirty="0"/>
              <a:t>Jails and prisons have large populations of seriously mentally ill inmates, convicted of criminal behavior from untreated symptoms of their illness.</a:t>
            </a:r>
          </a:p>
          <a:p>
            <a:endParaRPr lang="en-US" dirty="0"/>
          </a:p>
        </p:txBody>
      </p:sp>
      <p:sp>
        <p:nvSpPr>
          <p:cNvPr id="4" name="Slide Number Placeholder 3"/>
          <p:cNvSpPr>
            <a:spLocks noGrp="1"/>
          </p:cNvSpPr>
          <p:nvPr>
            <p:ph type="sldNum" sz="quarter" idx="5"/>
          </p:nvPr>
        </p:nvSpPr>
        <p:spPr/>
        <p:txBody>
          <a:bodyPr/>
          <a:lstStyle/>
          <a:p>
            <a:fld id="{60CDCB5F-4C13-4F5D-B7E3-F94A007A94AD}" type="slidenum">
              <a:rPr lang="en-US" smtClean="0"/>
              <a:t>3</a:t>
            </a:fld>
            <a:endParaRPr lang="en-US"/>
          </a:p>
        </p:txBody>
      </p:sp>
    </p:spTree>
    <p:extLst>
      <p:ext uri="{BB962C8B-B14F-4D97-AF65-F5344CB8AC3E}">
        <p14:creationId xmlns:p14="http://schemas.microsoft.com/office/powerpoint/2010/main" val="4553478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Maslow’s needs hierarchy is a hierarchy of human levels of satisfaction of needs</a:t>
            </a:r>
          </a:p>
          <a:p>
            <a:endParaRPr lang="en-US" dirty="0"/>
          </a:p>
          <a:p>
            <a:r>
              <a:rPr lang="en-US" dirty="0"/>
              <a:t>Proper health care aligns with Maslow’s  level 1, fundamental, Physiological human needs. There are more than health care needs at Level 1 in the hierarchy. </a:t>
            </a:r>
          </a:p>
          <a:p>
            <a:r>
              <a:rPr lang="en-US" dirty="0"/>
              <a:t>A large population in the US survives at the first or second level, and the health care system failures tend to keep them there because they have no hope for change. They need psychotherapy to recover from their physical and mental challenges and to join the middle class, and psychotherapy is missing in public mental health recovery and unavailable elsewhere for persons who are seriously mentally ill.</a:t>
            </a:r>
          </a:p>
          <a:p>
            <a:endParaRPr lang="en-US" dirty="0"/>
          </a:p>
        </p:txBody>
      </p:sp>
      <p:sp>
        <p:nvSpPr>
          <p:cNvPr id="4" name="Slide Number Placeholder 3"/>
          <p:cNvSpPr>
            <a:spLocks noGrp="1"/>
          </p:cNvSpPr>
          <p:nvPr>
            <p:ph type="sldNum" sz="quarter" idx="5"/>
          </p:nvPr>
        </p:nvSpPr>
        <p:spPr/>
        <p:txBody>
          <a:bodyPr/>
          <a:lstStyle/>
          <a:p>
            <a:fld id="{60CDCB5F-4C13-4F5D-B7E3-F94A007A94AD}" type="slidenum">
              <a:rPr lang="en-US" smtClean="0"/>
              <a:t>4</a:t>
            </a:fld>
            <a:endParaRPr lang="en-US"/>
          </a:p>
        </p:txBody>
      </p:sp>
    </p:spTree>
    <p:extLst>
      <p:ext uri="{BB962C8B-B14F-4D97-AF65-F5344CB8AC3E}">
        <p14:creationId xmlns:p14="http://schemas.microsoft.com/office/powerpoint/2010/main" val="27485733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8BFC50-3670-A0C4-9976-C217E3FD04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ACCFEA-5291-EF8F-58CD-56F892F0D2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318DE2-C8B2-E385-1437-76FB08AE4385}"/>
              </a:ext>
            </a:extLst>
          </p:cNvPr>
          <p:cNvSpPr>
            <a:spLocks noGrp="1"/>
          </p:cNvSpPr>
          <p:nvPr>
            <p:ph type="body" idx="1"/>
          </p:nvPr>
        </p:nvSpPr>
        <p:spPr/>
        <p:txBody>
          <a:bodyPr/>
          <a:lstStyle/>
          <a:p>
            <a:pPr marL="174708" indent="-174708">
              <a:buFont typeface="Arial" panose="020B0604020202020204" pitchFamily="34" charset="0"/>
              <a:buChar char="•"/>
            </a:pPr>
            <a:r>
              <a:rPr lang="en-US" sz="1400" dirty="0"/>
              <a:t>Medicare is mediocre, Medicaid and un-insured are at the bottom</a:t>
            </a:r>
          </a:p>
          <a:p>
            <a:pPr marL="174708" indent="-174708">
              <a:buFont typeface="Arial" panose="020B0604020202020204" pitchFamily="34" charset="0"/>
              <a:buChar char="•"/>
            </a:pPr>
            <a:r>
              <a:rPr lang="en-US" sz="1400" dirty="0"/>
              <a:t>A failure of accountability has enabled continuous decline in Medicaid care.</a:t>
            </a:r>
          </a:p>
          <a:p>
            <a:pPr marL="174708" indent="-174708">
              <a:buFont typeface="Arial" panose="020B0604020202020204" pitchFamily="34" charset="0"/>
              <a:buChar char="•"/>
            </a:pPr>
            <a:r>
              <a:rPr lang="en-US" sz="1400" dirty="0"/>
              <a:t>Insurance companies are complicit in avoiding accountability, adding costs and making profits while degrading health care</a:t>
            </a:r>
          </a:p>
          <a:p>
            <a:pPr marL="174708" indent="-174708">
              <a:buFont typeface="Arial" panose="020B0604020202020204" pitchFamily="34" charset="0"/>
              <a:buChar char="•"/>
            </a:pPr>
            <a:r>
              <a:rPr lang="en-US" sz="1400" dirty="0"/>
              <a:t>States are complicit in accepting Medicaid fiscal austerity</a:t>
            </a:r>
          </a:p>
          <a:p>
            <a:pPr marL="174708" indent="-174708">
              <a:buFont typeface="Arial" panose="020B0604020202020204" pitchFamily="34" charset="0"/>
              <a:buChar char="•"/>
            </a:pPr>
            <a:r>
              <a:rPr lang="en-US" sz="1400" dirty="0"/>
              <a:t>Conflicts of interest plague the health  care management hierarchy</a:t>
            </a:r>
          </a:p>
          <a:p>
            <a:pPr marL="174708" indent="-174708">
              <a:buFont typeface="Arial" panose="020B0604020202020204" pitchFamily="34" charset="0"/>
              <a:buChar char="•"/>
            </a:pPr>
            <a:r>
              <a:rPr lang="en-US" sz="1400" dirty="0"/>
              <a:t>Millions of people are trapped in poverty by the neglect of an on-going epidemic of personal economic destruction without relief.</a:t>
            </a:r>
          </a:p>
          <a:p>
            <a:pPr marL="174708" indent="-174708">
              <a:buFont typeface="Arial" panose="020B0604020202020204" pitchFamily="34" charset="0"/>
              <a:buChar char="•"/>
            </a:pPr>
            <a:r>
              <a:rPr lang="en-US" sz="1400" dirty="0"/>
              <a:t>A lack of equity and affordability in health care, has put everyone (except the wealthy) at risk of decent into poverty with no real help for recovery. </a:t>
            </a:r>
          </a:p>
          <a:p>
            <a:endParaRPr lang="en-US" dirty="0"/>
          </a:p>
        </p:txBody>
      </p:sp>
      <p:sp>
        <p:nvSpPr>
          <p:cNvPr id="4" name="Slide Number Placeholder 3">
            <a:extLst>
              <a:ext uri="{FF2B5EF4-FFF2-40B4-BE49-F238E27FC236}">
                <a16:creationId xmlns:a16="http://schemas.microsoft.com/office/drawing/2014/main" id="{C33DC8E6-86A1-345F-DF02-11E62A20683D}"/>
              </a:ext>
            </a:extLst>
          </p:cNvPr>
          <p:cNvSpPr>
            <a:spLocks noGrp="1"/>
          </p:cNvSpPr>
          <p:nvPr>
            <p:ph type="sldNum" sz="quarter" idx="5"/>
          </p:nvPr>
        </p:nvSpPr>
        <p:spPr/>
        <p:txBody>
          <a:bodyPr/>
          <a:lstStyle/>
          <a:p>
            <a:fld id="{60CDCB5F-4C13-4F5D-B7E3-F94A007A94AD}" type="slidenum">
              <a:rPr lang="en-US" smtClean="0"/>
              <a:t>5</a:t>
            </a:fld>
            <a:endParaRPr lang="en-US"/>
          </a:p>
        </p:txBody>
      </p:sp>
    </p:spTree>
    <p:extLst>
      <p:ext uri="{BB962C8B-B14F-4D97-AF65-F5344CB8AC3E}">
        <p14:creationId xmlns:p14="http://schemas.microsoft.com/office/powerpoint/2010/main" val="31281347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depicts the flow of funding, starting with Congress and CMS (Center for Medicare and Medicaid Services).  </a:t>
            </a:r>
          </a:p>
          <a:p>
            <a:r>
              <a:rPr lang="en-US" dirty="0"/>
              <a:t>Each level of flow represents an allocation of capitated budgets to the next level. That is funding based on the populations of the people served in each of the budget allocations, Of course that is an estimate that is always too little and wrong.</a:t>
            </a:r>
          </a:p>
          <a:p>
            <a:r>
              <a:rPr lang="en-US" dirty="0"/>
              <a:t>There are multiple levels of delegation/allocation, depending on the branches.</a:t>
            </a:r>
          </a:p>
          <a:p>
            <a:r>
              <a:rPr lang="en-US" dirty="0"/>
              <a:t>There is no feedback for accountability and delivery of appropriate care.</a:t>
            </a:r>
          </a:p>
        </p:txBody>
      </p:sp>
      <p:sp>
        <p:nvSpPr>
          <p:cNvPr id="4" name="Slide Number Placeholder 3"/>
          <p:cNvSpPr>
            <a:spLocks noGrp="1"/>
          </p:cNvSpPr>
          <p:nvPr>
            <p:ph type="sldNum" sz="quarter" idx="5"/>
          </p:nvPr>
        </p:nvSpPr>
        <p:spPr/>
        <p:txBody>
          <a:bodyPr/>
          <a:lstStyle/>
          <a:p>
            <a:fld id="{60CDCB5F-4C13-4F5D-B7E3-F94A007A94AD}" type="slidenum">
              <a:rPr lang="en-US" smtClean="0"/>
              <a:t>6</a:t>
            </a:fld>
            <a:endParaRPr lang="en-US"/>
          </a:p>
        </p:txBody>
      </p:sp>
    </p:spTree>
    <p:extLst>
      <p:ext uri="{BB962C8B-B14F-4D97-AF65-F5344CB8AC3E}">
        <p14:creationId xmlns:p14="http://schemas.microsoft.com/office/powerpoint/2010/main" val="37248286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Part 2 of this document goes into how the system must change to meet these objectives</a:t>
            </a:r>
          </a:p>
        </p:txBody>
      </p:sp>
      <p:sp>
        <p:nvSpPr>
          <p:cNvPr id="4" name="Slide Number Placeholder 3"/>
          <p:cNvSpPr>
            <a:spLocks noGrp="1"/>
          </p:cNvSpPr>
          <p:nvPr>
            <p:ph type="sldNum" sz="quarter" idx="5"/>
          </p:nvPr>
        </p:nvSpPr>
        <p:spPr/>
        <p:txBody>
          <a:bodyPr/>
          <a:lstStyle/>
          <a:p>
            <a:fld id="{60CDCB5F-4C13-4F5D-B7E3-F94A007A94AD}" type="slidenum">
              <a:rPr lang="en-US" smtClean="0"/>
              <a:t>7</a:t>
            </a:fld>
            <a:endParaRPr lang="en-US"/>
          </a:p>
        </p:txBody>
      </p:sp>
    </p:spTree>
    <p:extLst>
      <p:ext uri="{BB962C8B-B14F-4D97-AF65-F5344CB8AC3E}">
        <p14:creationId xmlns:p14="http://schemas.microsoft.com/office/powerpoint/2010/main" val="25857047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4ED2BD0-35DE-43C4-B1BF-591451DA5EE9}" type="slidenum">
              <a:rPr lang="en-US" smtClean="0"/>
              <a:t>8</a:t>
            </a:fld>
            <a:endParaRPr lang="en-US"/>
          </a:p>
        </p:txBody>
      </p:sp>
    </p:spTree>
    <p:extLst>
      <p:ext uri="{BB962C8B-B14F-4D97-AF65-F5344CB8AC3E}">
        <p14:creationId xmlns:p14="http://schemas.microsoft.com/office/powerpoint/2010/main" val="9466868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4ED2BD0-35DE-43C4-B1BF-591451DA5EE9}" type="slidenum">
              <a:rPr lang="en-US" smtClean="0"/>
              <a:t>9</a:t>
            </a:fld>
            <a:endParaRPr lang="en-US"/>
          </a:p>
        </p:txBody>
      </p:sp>
    </p:spTree>
    <p:extLst>
      <p:ext uri="{BB962C8B-B14F-4D97-AF65-F5344CB8AC3E}">
        <p14:creationId xmlns:p14="http://schemas.microsoft.com/office/powerpoint/2010/main" val="18569628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BDBDC-350F-DFB2-3280-E5D38171AD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4D7643E-1516-F0A1-A43F-BC77FD7154F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5CEA17C-A39A-E159-C626-3728F1705FDD}"/>
              </a:ext>
            </a:extLst>
          </p:cNvPr>
          <p:cNvSpPr>
            <a:spLocks noGrp="1"/>
          </p:cNvSpPr>
          <p:nvPr>
            <p:ph type="dt" sz="half" idx="10"/>
          </p:nvPr>
        </p:nvSpPr>
        <p:spPr/>
        <p:txBody>
          <a:bodyPr/>
          <a:lstStyle/>
          <a:p>
            <a:r>
              <a:rPr lang="en-US"/>
              <a:t>December 20, 2025</a:t>
            </a:r>
          </a:p>
        </p:txBody>
      </p:sp>
      <p:sp>
        <p:nvSpPr>
          <p:cNvPr id="5" name="Footer Placeholder 4">
            <a:extLst>
              <a:ext uri="{FF2B5EF4-FFF2-40B4-BE49-F238E27FC236}">
                <a16:creationId xmlns:a16="http://schemas.microsoft.com/office/drawing/2014/main" id="{F3F04A9F-0532-FE6D-7C4E-F463458052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DDF5F0-83EE-59BD-2FD9-1065E31FA80F}"/>
              </a:ext>
            </a:extLst>
          </p:cNvPr>
          <p:cNvSpPr>
            <a:spLocks noGrp="1"/>
          </p:cNvSpPr>
          <p:nvPr>
            <p:ph type="sldNum" sz="quarter" idx="12"/>
          </p:nvPr>
        </p:nvSpPr>
        <p:spPr/>
        <p:txBody>
          <a:bodyPr/>
          <a:lstStyle/>
          <a:p>
            <a:fld id="{F2F23A48-25FD-4A37-96E4-CC8A1D547D42}" type="slidenum">
              <a:rPr lang="en-US" smtClean="0"/>
              <a:t>‹#›</a:t>
            </a:fld>
            <a:endParaRPr lang="en-US"/>
          </a:p>
        </p:txBody>
      </p:sp>
    </p:spTree>
    <p:extLst>
      <p:ext uri="{BB962C8B-B14F-4D97-AF65-F5344CB8AC3E}">
        <p14:creationId xmlns:p14="http://schemas.microsoft.com/office/powerpoint/2010/main" val="12681604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5514C-2FD8-A87F-60F3-19B08C33CD4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7F48520-2DCE-EA2D-0FEE-2CCA6445F0F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7A4733-0BE6-1175-A032-4602538B3B69}"/>
              </a:ext>
            </a:extLst>
          </p:cNvPr>
          <p:cNvSpPr>
            <a:spLocks noGrp="1"/>
          </p:cNvSpPr>
          <p:nvPr>
            <p:ph type="dt" sz="half" idx="10"/>
          </p:nvPr>
        </p:nvSpPr>
        <p:spPr/>
        <p:txBody>
          <a:bodyPr/>
          <a:lstStyle/>
          <a:p>
            <a:r>
              <a:rPr lang="en-US"/>
              <a:t>December 20, 2025</a:t>
            </a:r>
          </a:p>
        </p:txBody>
      </p:sp>
      <p:sp>
        <p:nvSpPr>
          <p:cNvPr id="5" name="Footer Placeholder 4">
            <a:extLst>
              <a:ext uri="{FF2B5EF4-FFF2-40B4-BE49-F238E27FC236}">
                <a16:creationId xmlns:a16="http://schemas.microsoft.com/office/drawing/2014/main" id="{965A27CD-518E-1351-E025-7D4C250B5D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B16708-80F1-DA1F-0D1A-34DA766B9554}"/>
              </a:ext>
            </a:extLst>
          </p:cNvPr>
          <p:cNvSpPr>
            <a:spLocks noGrp="1"/>
          </p:cNvSpPr>
          <p:nvPr>
            <p:ph type="sldNum" sz="quarter" idx="12"/>
          </p:nvPr>
        </p:nvSpPr>
        <p:spPr/>
        <p:txBody>
          <a:bodyPr/>
          <a:lstStyle/>
          <a:p>
            <a:fld id="{F2F23A48-25FD-4A37-96E4-CC8A1D547D42}" type="slidenum">
              <a:rPr lang="en-US" smtClean="0"/>
              <a:t>‹#›</a:t>
            </a:fld>
            <a:endParaRPr lang="en-US"/>
          </a:p>
        </p:txBody>
      </p:sp>
    </p:spTree>
    <p:extLst>
      <p:ext uri="{BB962C8B-B14F-4D97-AF65-F5344CB8AC3E}">
        <p14:creationId xmlns:p14="http://schemas.microsoft.com/office/powerpoint/2010/main" val="1434010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9FA481E-FF68-7E41-483A-44F3B03B9E3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9FA5715-2BC0-F5B1-A6A0-34A22632095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418C1E-55F6-18F3-5699-4C4A681AF484}"/>
              </a:ext>
            </a:extLst>
          </p:cNvPr>
          <p:cNvSpPr>
            <a:spLocks noGrp="1"/>
          </p:cNvSpPr>
          <p:nvPr>
            <p:ph type="dt" sz="half" idx="10"/>
          </p:nvPr>
        </p:nvSpPr>
        <p:spPr/>
        <p:txBody>
          <a:bodyPr/>
          <a:lstStyle/>
          <a:p>
            <a:r>
              <a:rPr lang="en-US"/>
              <a:t>December 20, 2025</a:t>
            </a:r>
          </a:p>
        </p:txBody>
      </p:sp>
      <p:sp>
        <p:nvSpPr>
          <p:cNvPr id="5" name="Footer Placeholder 4">
            <a:extLst>
              <a:ext uri="{FF2B5EF4-FFF2-40B4-BE49-F238E27FC236}">
                <a16:creationId xmlns:a16="http://schemas.microsoft.com/office/drawing/2014/main" id="{9E6BF624-0F99-133B-63FB-964E01CD9D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8A3615-629F-4041-9B52-3B0BCE51B1E1}"/>
              </a:ext>
            </a:extLst>
          </p:cNvPr>
          <p:cNvSpPr>
            <a:spLocks noGrp="1"/>
          </p:cNvSpPr>
          <p:nvPr>
            <p:ph type="sldNum" sz="quarter" idx="12"/>
          </p:nvPr>
        </p:nvSpPr>
        <p:spPr/>
        <p:txBody>
          <a:bodyPr/>
          <a:lstStyle/>
          <a:p>
            <a:fld id="{F2F23A48-25FD-4A37-96E4-CC8A1D547D42}" type="slidenum">
              <a:rPr lang="en-US" smtClean="0"/>
              <a:t>‹#›</a:t>
            </a:fld>
            <a:endParaRPr lang="en-US"/>
          </a:p>
        </p:txBody>
      </p:sp>
    </p:spTree>
    <p:extLst>
      <p:ext uri="{BB962C8B-B14F-4D97-AF65-F5344CB8AC3E}">
        <p14:creationId xmlns:p14="http://schemas.microsoft.com/office/powerpoint/2010/main" val="885115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C9E4C-F70C-E67F-864B-6672B226CDB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222CD33-A09A-4816-C6E3-D486A2E2082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29AA9E-042E-6B66-1BA5-55A5651557B4}"/>
              </a:ext>
            </a:extLst>
          </p:cNvPr>
          <p:cNvSpPr>
            <a:spLocks noGrp="1"/>
          </p:cNvSpPr>
          <p:nvPr>
            <p:ph type="dt" sz="half" idx="10"/>
          </p:nvPr>
        </p:nvSpPr>
        <p:spPr/>
        <p:txBody>
          <a:bodyPr/>
          <a:lstStyle/>
          <a:p>
            <a:r>
              <a:rPr lang="en-US"/>
              <a:t>December 20, 2025</a:t>
            </a:r>
          </a:p>
        </p:txBody>
      </p:sp>
      <p:sp>
        <p:nvSpPr>
          <p:cNvPr id="5" name="Footer Placeholder 4">
            <a:extLst>
              <a:ext uri="{FF2B5EF4-FFF2-40B4-BE49-F238E27FC236}">
                <a16:creationId xmlns:a16="http://schemas.microsoft.com/office/drawing/2014/main" id="{A8E007A6-30EC-0BB6-F187-07E23FA857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25BD72-2430-D471-16C4-AE7366F4245B}"/>
              </a:ext>
            </a:extLst>
          </p:cNvPr>
          <p:cNvSpPr>
            <a:spLocks noGrp="1"/>
          </p:cNvSpPr>
          <p:nvPr>
            <p:ph type="sldNum" sz="quarter" idx="12"/>
          </p:nvPr>
        </p:nvSpPr>
        <p:spPr/>
        <p:txBody>
          <a:bodyPr/>
          <a:lstStyle/>
          <a:p>
            <a:fld id="{F2F23A48-25FD-4A37-96E4-CC8A1D547D42}" type="slidenum">
              <a:rPr lang="en-US" smtClean="0"/>
              <a:t>‹#›</a:t>
            </a:fld>
            <a:endParaRPr lang="en-US"/>
          </a:p>
        </p:txBody>
      </p:sp>
    </p:spTree>
    <p:extLst>
      <p:ext uri="{BB962C8B-B14F-4D97-AF65-F5344CB8AC3E}">
        <p14:creationId xmlns:p14="http://schemas.microsoft.com/office/powerpoint/2010/main" val="337423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9054D7-9777-BB19-B5BA-0E113AB869C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2B9036D-406E-8DA2-4B3B-74A5843B4B7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5524195-0672-E7CF-2C31-EE5C2C9176D9}"/>
              </a:ext>
            </a:extLst>
          </p:cNvPr>
          <p:cNvSpPr>
            <a:spLocks noGrp="1"/>
          </p:cNvSpPr>
          <p:nvPr>
            <p:ph type="dt" sz="half" idx="10"/>
          </p:nvPr>
        </p:nvSpPr>
        <p:spPr/>
        <p:txBody>
          <a:bodyPr/>
          <a:lstStyle/>
          <a:p>
            <a:r>
              <a:rPr lang="en-US"/>
              <a:t>December 20, 2025</a:t>
            </a:r>
          </a:p>
        </p:txBody>
      </p:sp>
      <p:sp>
        <p:nvSpPr>
          <p:cNvPr id="5" name="Footer Placeholder 4">
            <a:extLst>
              <a:ext uri="{FF2B5EF4-FFF2-40B4-BE49-F238E27FC236}">
                <a16:creationId xmlns:a16="http://schemas.microsoft.com/office/drawing/2014/main" id="{0D92BC3E-3DC9-7E19-04DD-88D2EBB7FC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636F17-9A6A-0622-80AF-6F47B3FFDC82}"/>
              </a:ext>
            </a:extLst>
          </p:cNvPr>
          <p:cNvSpPr>
            <a:spLocks noGrp="1"/>
          </p:cNvSpPr>
          <p:nvPr>
            <p:ph type="sldNum" sz="quarter" idx="12"/>
          </p:nvPr>
        </p:nvSpPr>
        <p:spPr/>
        <p:txBody>
          <a:bodyPr/>
          <a:lstStyle/>
          <a:p>
            <a:fld id="{F2F23A48-25FD-4A37-96E4-CC8A1D547D42}" type="slidenum">
              <a:rPr lang="en-US" smtClean="0"/>
              <a:t>‹#›</a:t>
            </a:fld>
            <a:endParaRPr lang="en-US"/>
          </a:p>
        </p:txBody>
      </p:sp>
    </p:spTree>
    <p:extLst>
      <p:ext uri="{BB962C8B-B14F-4D97-AF65-F5344CB8AC3E}">
        <p14:creationId xmlns:p14="http://schemas.microsoft.com/office/powerpoint/2010/main" val="22701785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F5664-CFFC-6ADD-0FF2-707BDB9929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2D5B17B-2DB4-B935-4074-DE76CA73FAC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C45C00D-658B-27E4-C058-AE2916B88D7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13177CA-EC76-458B-3998-4A87C2F58164}"/>
              </a:ext>
            </a:extLst>
          </p:cNvPr>
          <p:cNvSpPr>
            <a:spLocks noGrp="1"/>
          </p:cNvSpPr>
          <p:nvPr>
            <p:ph type="dt" sz="half" idx="10"/>
          </p:nvPr>
        </p:nvSpPr>
        <p:spPr/>
        <p:txBody>
          <a:bodyPr/>
          <a:lstStyle/>
          <a:p>
            <a:r>
              <a:rPr lang="en-US"/>
              <a:t>December 20, 2025</a:t>
            </a:r>
          </a:p>
        </p:txBody>
      </p:sp>
      <p:sp>
        <p:nvSpPr>
          <p:cNvPr id="6" name="Footer Placeholder 5">
            <a:extLst>
              <a:ext uri="{FF2B5EF4-FFF2-40B4-BE49-F238E27FC236}">
                <a16:creationId xmlns:a16="http://schemas.microsoft.com/office/drawing/2014/main" id="{5F8A5570-9F8D-004D-B702-3B0DED65FA5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C01F5C-3DCA-856D-1E48-CE9A8301D362}"/>
              </a:ext>
            </a:extLst>
          </p:cNvPr>
          <p:cNvSpPr>
            <a:spLocks noGrp="1"/>
          </p:cNvSpPr>
          <p:nvPr>
            <p:ph type="sldNum" sz="quarter" idx="12"/>
          </p:nvPr>
        </p:nvSpPr>
        <p:spPr/>
        <p:txBody>
          <a:bodyPr/>
          <a:lstStyle/>
          <a:p>
            <a:fld id="{F2F23A48-25FD-4A37-96E4-CC8A1D547D42}" type="slidenum">
              <a:rPr lang="en-US" smtClean="0"/>
              <a:t>‹#›</a:t>
            </a:fld>
            <a:endParaRPr lang="en-US"/>
          </a:p>
        </p:txBody>
      </p:sp>
    </p:spTree>
    <p:extLst>
      <p:ext uri="{BB962C8B-B14F-4D97-AF65-F5344CB8AC3E}">
        <p14:creationId xmlns:p14="http://schemas.microsoft.com/office/powerpoint/2010/main" val="22603327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34EF9-F113-3AA7-4892-67EDF67F2D9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47B1FDE-B4FF-065C-6190-DE51C56368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96EE7A2-323C-A558-80B6-29DE83BA38E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EF70BAD-7C5E-B05F-9D29-90DCC6D5FE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15657F9-D1E4-54C9-BC14-7178244C13C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26A5FBB-282B-2458-5B80-455ACECDDD59}"/>
              </a:ext>
            </a:extLst>
          </p:cNvPr>
          <p:cNvSpPr>
            <a:spLocks noGrp="1"/>
          </p:cNvSpPr>
          <p:nvPr>
            <p:ph type="dt" sz="half" idx="10"/>
          </p:nvPr>
        </p:nvSpPr>
        <p:spPr/>
        <p:txBody>
          <a:bodyPr/>
          <a:lstStyle/>
          <a:p>
            <a:r>
              <a:rPr lang="en-US"/>
              <a:t>December 20, 2025</a:t>
            </a:r>
          </a:p>
        </p:txBody>
      </p:sp>
      <p:sp>
        <p:nvSpPr>
          <p:cNvPr id="8" name="Footer Placeholder 7">
            <a:extLst>
              <a:ext uri="{FF2B5EF4-FFF2-40B4-BE49-F238E27FC236}">
                <a16:creationId xmlns:a16="http://schemas.microsoft.com/office/drawing/2014/main" id="{DF43E345-EB05-D866-47B7-208F32E96CD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3C9CB50-A61F-E56A-FF92-2F58AC64F310}"/>
              </a:ext>
            </a:extLst>
          </p:cNvPr>
          <p:cNvSpPr>
            <a:spLocks noGrp="1"/>
          </p:cNvSpPr>
          <p:nvPr>
            <p:ph type="sldNum" sz="quarter" idx="12"/>
          </p:nvPr>
        </p:nvSpPr>
        <p:spPr/>
        <p:txBody>
          <a:bodyPr/>
          <a:lstStyle/>
          <a:p>
            <a:fld id="{F2F23A48-25FD-4A37-96E4-CC8A1D547D42}" type="slidenum">
              <a:rPr lang="en-US" smtClean="0"/>
              <a:t>‹#›</a:t>
            </a:fld>
            <a:endParaRPr lang="en-US"/>
          </a:p>
        </p:txBody>
      </p:sp>
    </p:spTree>
    <p:extLst>
      <p:ext uri="{BB962C8B-B14F-4D97-AF65-F5344CB8AC3E}">
        <p14:creationId xmlns:p14="http://schemas.microsoft.com/office/powerpoint/2010/main" val="2250600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855B2-0CC5-3C53-364C-9620D251372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6ABAD58-8B37-7888-136D-DA1E33B2C8C7}"/>
              </a:ext>
            </a:extLst>
          </p:cNvPr>
          <p:cNvSpPr>
            <a:spLocks noGrp="1"/>
          </p:cNvSpPr>
          <p:nvPr>
            <p:ph type="dt" sz="half" idx="10"/>
          </p:nvPr>
        </p:nvSpPr>
        <p:spPr/>
        <p:txBody>
          <a:bodyPr/>
          <a:lstStyle/>
          <a:p>
            <a:r>
              <a:rPr lang="en-US"/>
              <a:t>December 20, 2025</a:t>
            </a:r>
          </a:p>
        </p:txBody>
      </p:sp>
      <p:sp>
        <p:nvSpPr>
          <p:cNvPr id="4" name="Footer Placeholder 3">
            <a:extLst>
              <a:ext uri="{FF2B5EF4-FFF2-40B4-BE49-F238E27FC236}">
                <a16:creationId xmlns:a16="http://schemas.microsoft.com/office/drawing/2014/main" id="{91DA3DB6-6135-4FAB-5DFA-D124817AE41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D8BAACF-54FC-ABC3-14FC-0DB868BF2B13}"/>
              </a:ext>
            </a:extLst>
          </p:cNvPr>
          <p:cNvSpPr>
            <a:spLocks noGrp="1"/>
          </p:cNvSpPr>
          <p:nvPr>
            <p:ph type="sldNum" sz="quarter" idx="12"/>
          </p:nvPr>
        </p:nvSpPr>
        <p:spPr/>
        <p:txBody>
          <a:bodyPr/>
          <a:lstStyle/>
          <a:p>
            <a:fld id="{F2F23A48-25FD-4A37-96E4-CC8A1D547D42}" type="slidenum">
              <a:rPr lang="en-US" smtClean="0"/>
              <a:t>‹#›</a:t>
            </a:fld>
            <a:endParaRPr lang="en-US"/>
          </a:p>
        </p:txBody>
      </p:sp>
    </p:spTree>
    <p:extLst>
      <p:ext uri="{BB962C8B-B14F-4D97-AF65-F5344CB8AC3E}">
        <p14:creationId xmlns:p14="http://schemas.microsoft.com/office/powerpoint/2010/main" val="2109787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BC0D2F3-AA60-0A14-9EF7-DC1A6E392356}"/>
              </a:ext>
            </a:extLst>
          </p:cNvPr>
          <p:cNvSpPr>
            <a:spLocks noGrp="1"/>
          </p:cNvSpPr>
          <p:nvPr>
            <p:ph type="dt" sz="half" idx="10"/>
          </p:nvPr>
        </p:nvSpPr>
        <p:spPr/>
        <p:txBody>
          <a:bodyPr/>
          <a:lstStyle/>
          <a:p>
            <a:r>
              <a:rPr lang="en-US"/>
              <a:t>December 20, 2025</a:t>
            </a:r>
          </a:p>
        </p:txBody>
      </p:sp>
      <p:sp>
        <p:nvSpPr>
          <p:cNvPr id="3" name="Footer Placeholder 2">
            <a:extLst>
              <a:ext uri="{FF2B5EF4-FFF2-40B4-BE49-F238E27FC236}">
                <a16:creationId xmlns:a16="http://schemas.microsoft.com/office/drawing/2014/main" id="{3E98080D-7124-AA1E-C0A3-66A410133AB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4640000-BCC0-FCA7-22FB-B1A13926F951}"/>
              </a:ext>
            </a:extLst>
          </p:cNvPr>
          <p:cNvSpPr>
            <a:spLocks noGrp="1"/>
          </p:cNvSpPr>
          <p:nvPr>
            <p:ph type="sldNum" sz="quarter" idx="12"/>
          </p:nvPr>
        </p:nvSpPr>
        <p:spPr/>
        <p:txBody>
          <a:bodyPr/>
          <a:lstStyle/>
          <a:p>
            <a:fld id="{F2F23A48-25FD-4A37-96E4-CC8A1D547D42}" type="slidenum">
              <a:rPr lang="en-US" smtClean="0"/>
              <a:t>‹#›</a:t>
            </a:fld>
            <a:endParaRPr lang="en-US"/>
          </a:p>
        </p:txBody>
      </p:sp>
    </p:spTree>
    <p:extLst>
      <p:ext uri="{BB962C8B-B14F-4D97-AF65-F5344CB8AC3E}">
        <p14:creationId xmlns:p14="http://schemas.microsoft.com/office/powerpoint/2010/main" val="445096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A34D1-29AF-261B-F6A4-F1A54DCB872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3CA5E5-C700-BD12-9B1E-A3753399F4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B672B84-11B5-0C34-B0AC-50BFC9A682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CE4C25C-B865-BCD8-73FC-C901AAF8350D}"/>
              </a:ext>
            </a:extLst>
          </p:cNvPr>
          <p:cNvSpPr>
            <a:spLocks noGrp="1"/>
          </p:cNvSpPr>
          <p:nvPr>
            <p:ph type="dt" sz="half" idx="10"/>
          </p:nvPr>
        </p:nvSpPr>
        <p:spPr/>
        <p:txBody>
          <a:bodyPr/>
          <a:lstStyle/>
          <a:p>
            <a:r>
              <a:rPr lang="en-US"/>
              <a:t>December 20, 2025</a:t>
            </a:r>
          </a:p>
        </p:txBody>
      </p:sp>
      <p:sp>
        <p:nvSpPr>
          <p:cNvPr id="6" name="Footer Placeholder 5">
            <a:extLst>
              <a:ext uri="{FF2B5EF4-FFF2-40B4-BE49-F238E27FC236}">
                <a16:creationId xmlns:a16="http://schemas.microsoft.com/office/drawing/2014/main" id="{6616A19F-CDED-0B61-AEA1-8B60DEFDC7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3DC075-7C8E-82E8-7197-19CEECAEF30D}"/>
              </a:ext>
            </a:extLst>
          </p:cNvPr>
          <p:cNvSpPr>
            <a:spLocks noGrp="1"/>
          </p:cNvSpPr>
          <p:nvPr>
            <p:ph type="sldNum" sz="quarter" idx="12"/>
          </p:nvPr>
        </p:nvSpPr>
        <p:spPr/>
        <p:txBody>
          <a:bodyPr/>
          <a:lstStyle/>
          <a:p>
            <a:fld id="{F2F23A48-25FD-4A37-96E4-CC8A1D547D42}" type="slidenum">
              <a:rPr lang="en-US" smtClean="0"/>
              <a:t>‹#›</a:t>
            </a:fld>
            <a:endParaRPr lang="en-US"/>
          </a:p>
        </p:txBody>
      </p:sp>
    </p:spTree>
    <p:extLst>
      <p:ext uri="{BB962C8B-B14F-4D97-AF65-F5344CB8AC3E}">
        <p14:creationId xmlns:p14="http://schemas.microsoft.com/office/powerpoint/2010/main" val="2871675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962CC-707C-E962-F389-173FAA04E6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0766898-484D-6285-31B2-9FC0A5D010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5DBB13A-FC74-7222-A432-E2554EDC26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BDB553-0FE9-CAB2-A6D6-672561E681C6}"/>
              </a:ext>
            </a:extLst>
          </p:cNvPr>
          <p:cNvSpPr>
            <a:spLocks noGrp="1"/>
          </p:cNvSpPr>
          <p:nvPr>
            <p:ph type="dt" sz="half" idx="10"/>
          </p:nvPr>
        </p:nvSpPr>
        <p:spPr/>
        <p:txBody>
          <a:bodyPr/>
          <a:lstStyle/>
          <a:p>
            <a:r>
              <a:rPr lang="en-US"/>
              <a:t>December 20, 2025</a:t>
            </a:r>
          </a:p>
        </p:txBody>
      </p:sp>
      <p:sp>
        <p:nvSpPr>
          <p:cNvPr id="6" name="Footer Placeholder 5">
            <a:extLst>
              <a:ext uri="{FF2B5EF4-FFF2-40B4-BE49-F238E27FC236}">
                <a16:creationId xmlns:a16="http://schemas.microsoft.com/office/drawing/2014/main" id="{AA3DA8C5-5665-F06A-1B1D-02780D544E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E5AD26-DF51-BB90-9200-A737CB8E5E80}"/>
              </a:ext>
            </a:extLst>
          </p:cNvPr>
          <p:cNvSpPr>
            <a:spLocks noGrp="1"/>
          </p:cNvSpPr>
          <p:nvPr>
            <p:ph type="sldNum" sz="quarter" idx="12"/>
          </p:nvPr>
        </p:nvSpPr>
        <p:spPr/>
        <p:txBody>
          <a:bodyPr/>
          <a:lstStyle/>
          <a:p>
            <a:fld id="{F2F23A48-25FD-4A37-96E4-CC8A1D547D42}" type="slidenum">
              <a:rPr lang="en-US" smtClean="0"/>
              <a:t>‹#›</a:t>
            </a:fld>
            <a:endParaRPr lang="en-US"/>
          </a:p>
        </p:txBody>
      </p:sp>
    </p:spTree>
    <p:extLst>
      <p:ext uri="{BB962C8B-B14F-4D97-AF65-F5344CB8AC3E}">
        <p14:creationId xmlns:p14="http://schemas.microsoft.com/office/powerpoint/2010/main" val="4007117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F30960-5E4D-18AC-8EFF-B9E6C8ACB7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C4B2064-3CF9-5221-BE61-99BFF3E910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FBD726-59F1-A137-09DD-10B159AC7D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December 20, 2025</a:t>
            </a:r>
          </a:p>
        </p:txBody>
      </p:sp>
      <p:sp>
        <p:nvSpPr>
          <p:cNvPr id="5" name="Footer Placeholder 4">
            <a:extLst>
              <a:ext uri="{FF2B5EF4-FFF2-40B4-BE49-F238E27FC236}">
                <a16:creationId xmlns:a16="http://schemas.microsoft.com/office/drawing/2014/main" id="{9AD39094-2EEA-2587-A9B4-0C58FA9106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13F8629B-9D0D-A0CC-4158-C58F17332C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2F23A48-25FD-4A37-96E4-CC8A1D547D42}" type="slidenum">
              <a:rPr lang="en-US" smtClean="0"/>
              <a:t>‹#›</a:t>
            </a:fld>
            <a:endParaRPr lang="en-US"/>
          </a:p>
        </p:txBody>
      </p:sp>
    </p:spTree>
    <p:extLst>
      <p:ext uri="{BB962C8B-B14F-4D97-AF65-F5344CB8AC3E}">
        <p14:creationId xmlns:p14="http://schemas.microsoft.com/office/powerpoint/2010/main" val="1030244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104BE-120E-FCA6-13F1-729FB42FBDF5}"/>
              </a:ext>
            </a:extLst>
          </p:cNvPr>
          <p:cNvSpPr>
            <a:spLocks noGrp="1"/>
          </p:cNvSpPr>
          <p:nvPr>
            <p:ph type="ctrTitle"/>
          </p:nvPr>
        </p:nvSpPr>
        <p:spPr>
          <a:xfrm>
            <a:off x="488373" y="1137603"/>
            <a:ext cx="11311741" cy="2387600"/>
          </a:xfrm>
        </p:spPr>
        <p:txBody>
          <a:bodyPr>
            <a:normAutofit fontScale="90000"/>
          </a:bodyPr>
          <a:lstStyle/>
          <a:p>
            <a:r>
              <a:rPr lang="en-US" sz="3600" dirty="0">
                <a:latin typeface="Arial Narrow" panose="020B0606020202030204" pitchFamily="34" charset="0"/>
              </a:rPr>
              <a:t>United States</a:t>
            </a:r>
            <a:br>
              <a:rPr lang="en-US" sz="3600" dirty="0">
                <a:latin typeface="Arial Narrow" panose="020B0606020202030204" pitchFamily="34" charset="0"/>
              </a:rPr>
            </a:br>
            <a:br>
              <a:rPr lang="en-US" sz="3600" dirty="0">
                <a:latin typeface="Arial Narrow" panose="020B0606020202030204" pitchFamily="34" charset="0"/>
              </a:rPr>
            </a:br>
            <a:r>
              <a:rPr lang="en-US" sz="3600" dirty="0">
                <a:latin typeface="Arial Narrow" panose="020B0606020202030204" pitchFamily="34" charset="0"/>
              </a:rPr>
              <a:t> </a:t>
            </a:r>
            <a:r>
              <a:rPr lang="en-US" sz="4400" dirty="0">
                <a:latin typeface="Arial Narrow" panose="020B0606020202030204" pitchFamily="34" charset="0"/>
              </a:rPr>
              <a:t>Single Payer Health Care System Proposal</a:t>
            </a:r>
            <a:br>
              <a:rPr lang="en-US" sz="4400" dirty="0">
                <a:latin typeface="Arial Narrow" panose="020B0606020202030204" pitchFamily="34" charset="0"/>
              </a:rPr>
            </a:br>
            <a:br>
              <a:rPr lang="en-US" sz="4400" dirty="0">
                <a:latin typeface="Arial Narrow" panose="020B0606020202030204" pitchFamily="34" charset="0"/>
              </a:rPr>
            </a:br>
            <a:r>
              <a:rPr lang="en-US" sz="3200" dirty="0">
                <a:latin typeface="Arial Narrow" panose="020B0606020202030204" pitchFamily="34" charset="0"/>
              </a:rPr>
              <a:t>Toward a More Perfect Union</a:t>
            </a:r>
            <a:endParaRPr lang="en-US" sz="4400" dirty="0">
              <a:latin typeface="Arial Narrow" panose="020B0606020202030204" pitchFamily="34" charset="0"/>
            </a:endParaRPr>
          </a:p>
        </p:txBody>
      </p:sp>
      <p:sp>
        <p:nvSpPr>
          <p:cNvPr id="3" name="Subtitle 2">
            <a:extLst>
              <a:ext uri="{FF2B5EF4-FFF2-40B4-BE49-F238E27FC236}">
                <a16:creationId xmlns:a16="http://schemas.microsoft.com/office/drawing/2014/main" id="{CE0C2849-0D43-10F0-9420-4032E490991E}"/>
              </a:ext>
            </a:extLst>
          </p:cNvPr>
          <p:cNvSpPr>
            <a:spLocks noGrp="1"/>
          </p:cNvSpPr>
          <p:nvPr>
            <p:ph type="subTitle" idx="1"/>
          </p:nvPr>
        </p:nvSpPr>
        <p:spPr>
          <a:xfrm>
            <a:off x="1524000" y="4260272"/>
            <a:ext cx="9144000" cy="997527"/>
          </a:xfrm>
        </p:spPr>
        <p:txBody>
          <a:bodyPr>
            <a:normAutofit/>
          </a:bodyPr>
          <a:lstStyle/>
          <a:p>
            <a:r>
              <a:rPr lang="en-US" sz="2800" dirty="0"/>
              <a:t>Fred Cummins</a:t>
            </a:r>
          </a:p>
          <a:p>
            <a:r>
              <a:rPr lang="en-US" sz="2800" dirty="0"/>
              <a:t>December 20, 2025</a:t>
            </a:r>
          </a:p>
        </p:txBody>
      </p:sp>
      <p:sp>
        <p:nvSpPr>
          <p:cNvPr id="4" name="Date Placeholder 3">
            <a:extLst>
              <a:ext uri="{FF2B5EF4-FFF2-40B4-BE49-F238E27FC236}">
                <a16:creationId xmlns:a16="http://schemas.microsoft.com/office/drawing/2014/main" id="{9023D46B-7A6B-3BEB-6F90-90F0E9339AA4}"/>
              </a:ext>
            </a:extLst>
          </p:cNvPr>
          <p:cNvSpPr>
            <a:spLocks noGrp="1"/>
          </p:cNvSpPr>
          <p:nvPr>
            <p:ph type="dt" sz="half" idx="10"/>
          </p:nvPr>
        </p:nvSpPr>
        <p:spPr>
          <a:xfrm>
            <a:off x="152400" y="6356350"/>
            <a:ext cx="2743200" cy="365125"/>
          </a:xfrm>
        </p:spPr>
        <p:txBody>
          <a:bodyPr/>
          <a:lstStyle/>
          <a:p>
            <a:r>
              <a:rPr lang="en-US"/>
              <a:t>December 20, 2025</a:t>
            </a:r>
            <a:endParaRPr lang="en-US" dirty="0"/>
          </a:p>
        </p:txBody>
      </p:sp>
      <p:sp>
        <p:nvSpPr>
          <p:cNvPr id="5" name="Slide Number Placeholder 4">
            <a:extLst>
              <a:ext uri="{FF2B5EF4-FFF2-40B4-BE49-F238E27FC236}">
                <a16:creationId xmlns:a16="http://schemas.microsoft.com/office/drawing/2014/main" id="{90B458D1-B8BE-DA93-1DDB-F5B24C342B9F}"/>
              </a:ext>
            </a:extLst>
          </p:cNvPr>
          <p:cNvSpPr>
            <a:spLocks noGrp="1"/>
          </p:cNvSpPr>
          <p:nvPr>
            <p:ph type="sldNum" sz="quarter" idx="12"/>
          </p:nvPr>
        </p:nvSpPr>
        <p:spPr/>
        <p:txBody>
          <a:bodyPr/>
          <a:lstStyle/>
          <a:p>
            <a:fld id="{6815756C-320B-48D7-9E5B-C0A336402CDB}" type="slidenum">
              <a:rPr lang="en-US" smtClean="0"/>
              <a:t>1</a:t>
            </a:fld>
            <a:endParaRPr lang="en-US"/>
          </a:p>
        </p:txBody>
      </p:sp>
    </p:spTree>
    <p:extLst>
      <p:ext uri="{BB962C8B-B14F-4D97-AF65-F5344CB8AC3E}">
        <p14:creationId xmlns:p14="http://schemas.microsoft.com/office/powerpoint/2010/main" val="28194867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1C7608-4534-9A66-AD15-9F73DF37E22A}"/>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BF242100-5BBF-7C15-F2E1-BA6A92E35D52}"/>
              </a:ext>
            </a:extLst>
          </p:cNvPr>
          <p:cNvSpPr>
            <a:spLocks noGrp="1"/>
          </p:cNvSpPr>
          <p:nvPr>
            <p:ph type="title"/>
          </p:nvPr>
        </p:nvSpPr>
        <p:spPr>
          <a:xfrm>
            <a:off x="838200" y="365126"/>
            <a:ext cx="10515600" cy="658132"/>
          </a:xfrm>
        </p:spPr>
        <p:txBody>
          <a:bodyPr>
            <a:normAutofit/>
          </a:bodyPr>
          <a:lstStyle/>
          <a:p>
            <a:pPr algn="ctr"/>
            <a:r>
              <a:rPr lang="en-US" sz="3600" dirty="0">
                <a:latin typeface="Arial Narrow" panose="020B0606020202030204" pitchFamily="34" charset="0"/>
              </a:rPr>
              <a:t>Health Care Quality</a:t>
            </a:r>
          </a:p>
        </p:txBody>
      </p:sp>
      <p:sp>
        <p:nvSpPr>
          <p:cNvPr id="8" name="Content Placeholder 7">
            <a:extLst>
              <a:ext uri="{FF2B5EF4-FFF2-40B4-BE49-F238E27FC236}">
                <a16:creationId xmlns:a16="http://schemas.microsoft.com/office/drawing/2014/main" id="{D56870FB-8F11-0CD2-7F97-50F09A3B676A}"/>
              </a:ext>
            </a:extLst>
          </p:cNvPr>
          <p:cNvSpPr>
            <a:spLocks noGrp="1"/>
          </p:cNvSpPr>
          <p:nvPr>
            <p:ph idx="1"/>
          </p:nvPr>
        </p:nvSpPr>
        <p:spPr>
          <a:xfrm>
            <a:off x="838200" y="1251857"/>
            <a:ext cx="10515600" cy="4925106"/>
          </a:xfrm>
        </p:spPr>
        <p:txBody>
          <a:bodyPr>
            <a:normAutofit fontScale="92500" lnSpcReduction="20000"/>
          </a:bodyPr>
          <a:lstStyle/>
          <a:p>
            <a:pPr marL="0" indent="0">
              <a:buNone/>
            </a:pPr>
            <a:r>
              <a:rPr lang="en-US" b="1" dirty="0"/>
              <a:t>New System:</a:t>
            </a:r>
          </a:p>
          <a:p>
            <a:r>
              <a:rPr lang="en-US" dirty="0"/>
              <a:t>Health care quality will be provided by qualified, dedicated professionals and support services, with discretion to do the right thing, and the ability to consult with or engage other specialists.</a:t>
            </a:r>
          </a:p>
          <a:p>
            <a:pPr marL="0" indent="0">
              <a:buNone/>
            </a:pPr>
            <a:r>
              <a:rPr lang="en-US" b="1" dirty="0"/>
              <a:t>Current problems</a:t>
            </a:r>
            <a:r>
              <a:rPr lang="en-US" dirty="0"/>
              <a:t>:</a:t>
            </a:r>
          </a:p>
          <a:p>
            <a:r>
              <a:rPr lang="en-US" dirty="0"/>
              <a:t>Insurance companies delay, or deny claims as unqualified, the have provider networks that are incented to cut costs, they have deductibles that may make care unaffordable. There is no competition for delivery of quality health care, only marketing for profits.</a:t>
            </a:r>
          </a:p>
          <a:p>
            <a:r>
              <a:rPr lang="en-US" dirty="0"/>
              <a:t>Professional standards are compromised by down-grading qualifications for certification, job roles and compensation, to cut costs.</a:t>
            </a:r>
          </a:p>
          <a:p>
            <a:r>
              <a:rPr lang="en-US" dirty="0"/>
              <a:t>Medicaid has rationed care that restricts care based on budgets, not need</a:t>
            </a:r>
          </a:p>
          <a:p>
            <a:r>
              <a:rPr lang="en-US" dirty="0"/>
              <a:t>Some people are unable to afford any health care. Cost-cutting has infected the entire system. </a:t>
            </a:r>
          </a:p>
          <a:p>
            <a:endParaRPr lang="en-US" dirty="0"/>
          </a:p>
        </p:txBody>
      </p:sp>
      <p:sp>
        <p:nvSpPr>
          <p:cNvPr id="2" name="Date Placeholder 1">
            <a:extLst>
              <a:ext uri="{FF2B5EF4-FFF2-40B4-BE49-F238E27FC236}">
                <a16:creationId xmlns:a16="http://schemas.microsoft.com/office/drawing/2014/main" id="{2C9D76E9-5D58-7527-0E8C-0214196A8C55}"/>
              </a:ext>
            </a:extLst>
          </p:cNvPr>
          <p:cNvSpPr>
            <a:spLocks noGrp="1"/>
          </p:cNvSpPr>
          <p:nvPr>
            <p:ph type="dt" sz="half" idx="10"/>
          </p:nvPr>
        </p:nvSpPr>
        <p:spPr/>
        <p:txBody>
          <a:bodyPr/>
          <a:lstStyle/>
          <a:p>
            <a:r>
              <a:rPr lang="en-US"/>
              <a:t>December 20, 2025</a:t>
            </a:r>
          </a:p>
        </p:txBody>
      </p:sp>
      <p:sp>
        <p:nvSpPr>
          <p:cNvPr id="3" name="Slide Number Placeholder 2">
            <a:extLst>
              <a:ext uri="{FF2B5EF4-FFF2-40B4-BE49-F238E27FC236}">
                <a16:creationId xmlns:a16="http://schemas.microsoft.com/office/drawing/2014/main" id="{789D761B-330F-7522-09DE-FE41F5D23573}"/>
              </a:ext>
            </a:extLst>
          </p:cNvPr>
          <p:cNvSpPr>
            <a:spLocks noGrp="1"/>
          </p:cNvSpPr>
          <p:nvPr>
            <p:ph type="sldNum" sz="quarter" idx="12"/>
          </p:nvPr>
        </p:nvSpPr>
        <p:spPr/>
        <p:txBody>
          <a:bodyPr/>
          <a:lstStyle/>
          <a:p>
            <a:fld id="{F2F23A48-25FD-4A37-96E4-CC8A1D547D42}" type="slidenum">
              <a:rPr lang="en-US" smtClean="0"/>
              <a:t>10</a:t>
            </a:fld>
            <a:endParaRPr lang="en-US"/>
          </a:p>
        </p:txBody>
      </p:sp>
    </p:spTree>
    <p:extLst>
      <p:ext uri="{BB962C8B-B14F-4D97-AF65-F5344CB8AC3E}">
        <p14:creationId xmlns:p14="http://schemas.microsoft.com/office/powerpoint/2010/main" val="30580382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575CDE-A1D6-B56C-64D4-4AFD4CDA9190}"/>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157A4493-75D2-ED67-5089-CEA867DFB787}"/>
              </a:ext>
            </a:extLst>
          </p:cNvPr>
          <p:cNvSpPr>
            <a:spLocks noGrp="1"/>
          </p:cNvSpPr>
          <p:nvPr>
            <p:ph type="title"/>
          </p:nvPr>
        </p:nvSpPr>
        <p:spPr>
          <a:xfrm>
            <a:off x="838200" y="365126"/>
            <a:ext cx="10515600" cy="658132"/>
          </a:xfrm>
        </p:spPr>
        <p:txBody>
          <a:bodyPr>
            <a:normAutofit/>
          </a:bodyPr>
          <a:lstStyle/>
          <a:p>
            <a:pPr algn="ctr"/>
            <a:r>
              <a:rPr lang="en-US" sz="3600" dirty="0">
                <a:latin typeface="Arial Narrow" panose="020B0606020202030204" pitchFamily="34" charset="0"/>
              </a:rPr>
              <a:t>Health Care Affordability </a:t>
            </a:r>
          </a:p>
        </p:txBody>
      </p:sp>
      <p:sp>
        <p:nvSpPr>
          <p:cNvPr id="8" name="Content Placeholder 7">
            <a:extLst>
              <a:ext uri="{FF2B5EF4-FFF2-40B4-BE49-F238E27FC236}">
                <a16:creationId xmlns:a16="http://schemas.microsoft.com/office/drawing/2014/main" id="{67B24603-242E-32B8-E8E0-136894BC8CF3}"/>
              </a:ext>
            </a:extLst>
          </p:cNvPr>
          <p:cNvSpPr>
            <a:spLocks noGrp="1"/>
          </p:cNvSpPr>
          <p:nvPr>
            <p:ph idx="1"/>
          </p:nvPr>
        </p:nvSpPr>
        <p:spPr>
          <a:xfrm>
            <a:off x="838200" y="1251857"/>
            <a:ext cx="10515600" cy="4925106"/>
          </a:xfrm>
        </p:spPr>
        <p:txBody>
          <a:bodyPr>
            <a:normAutofit fontScale="77500" lnSpcReduction="20000"/>
          </a:bodyPr>
          <a:lstStyle/>
          <a:p>
            <a:pPr marL="0" indent="0">
              <a:buNone/>
            </a:pPr>
            <a:r>
              <a:rPr lang="en-US" b="1" dirty="0"/>
              <a:t>New System:</a:t>
            </a:r>
          </a:p>
          <a:p>
            <a:r>
              <a:rPr lang="en-US" dirty="0"/>
              <a:t>The system is funded and managed by the federal government and providers submit claims for delivery of services, the same benefit system for everyone.</a:t>
            </a:r>
          </a:p>
          <a:p>
            <a:r>
              <a:rPr lang="en-US" dirty="0"/>
              <a:t>System subsidies provide adjusted billing to recipients to make the cost affordable, based on the recipient’s financial circumstances. </a:t>
            </a:r>
          </a:p>
          <a:p>
            <a:pPr marL="0" indent="0">
              <a:buNone/>
            </a:pPr>
            <a:r>
              <a:rPr lang="en-US" b="1" dirty="0"/>
              <a:t>Problems:</a:t>
            </a:r>
          </a:p>
          <a:p>
            <a:pPr marL="0" indent="0">
              <a:buNone/>
            </a:pPr>
            <a:r>
              <a:rPr lang="en-US" dirty="0"/>
              <a:t>Subsidies under the ACA  are expensive because there are too may people who need them, the costs are inflated, wages are  deflated, and the middle class is </a:t>
            </a:r>
            <a:r>
              <a:rPr lang="en-US" dirty="0" err="1"/>
              <a:t>dessimated</a:t>
            </a:r>
            <a:r>
              <a:rPr lang="en-US" dirty="0"/>
              <a:t>.</a:t>
            </a:r>
          </a:p>
          <a:p>
            <a:pPr marL="0" indent="0">
              <a:buNone/>
            </a:pPr>
            <a:r>
              <a:rPr lang="en-US" dirty="0"/>
              <a:t>The real population of people in poverty is grossly above the published threshold and growing (an estimated 88 million on Medicaid). That is another national disgrace.</a:t>
            </a:r>
          </a:p>
          <a:p>
            <a:pPr marL="0" indent="0">
              <a:buNone/>
            </a:pPr>
            <a:r>
              <a:rPr lang="en-US" dirty="0"/>
              <a:t>People are forced into poverty by economic disruptions, illness, loss of jobs, or un- </a:t>
            </a:r>
            <a:r>
              <a:rPr lang="en-US" dirty="0" err="1"/>
              <a:t>managable</a:t>
            </a:r>
            <a:r>
              <a:rPr lang="en-US" dirty="0"/>
              <a:t> debt, with possible loss of home and other basic needs. </a:t>
            </a:r>
            <a:r>
              <a:rPr lang="en-US" dirty="0" err="1"/>
              <a:t>Typcally</a:t>
            </a:r>
            <a:r>
              <a:rPr lang="en-US" dirty="0"/>
              <a:t> </a:t>
            </a:r>
            <a:r>
              <a:rPr lang="en-US" dirty="0" err="1"/>
              <a:t>circumstancesare</a:t>
            </a:r>
            <a:r>
              <a:rPr lang="en-US" dirty="0"/>
              <a:t> beyond their control and with no hope of recovery.</a:t>
            </a:r>
          </a:p>
          <a:p>
            <a:pPr marL="0" indent="0">
              <a:buNone/>
            </a:pPr>
            <a:r>
              <a:rPr lang="en-US" dirty="0"/>
              <a:t>Persons with serious mental illness are in poverty, due to their illness, and some have Medicaid, (rationed, if they are deemed dangerous) with long term custodial care and little hope of recovery.</a:t>
            </a:r>
          </a:p>
        </p:txBody>
      </p:sp>
      <p:sp>
        <p:nvSpPr>
          <p:cNvPr id="2" name="Date Placeholder 1">
            <a:extLst>
              <a:ext uri="{FF2B5EF4-FFF2-40B4-BE49-F238E27FC236}">
                <a16:creationId xmlns:a16="http://schemas.microsoft.com/office/drawing/2014/main" id="{61624E71-9A26-DE62-C10C-301F6DA53749}"/>
              </a:ext>
            </a:extLst>
          </p:cNvPr>
          <p:cNvSpPr>
            <a:spLocks noGrp="1"/>
          </p:cNvSpPr>
          <p:nvPr>
            <p:ph type="dt" sz="half" idx="10"/>
          </p:nvPr>
        </p:nvSpPr>
        <p:spPr/>
        <p:txBody>
          <a:bodyPr/>
          <a:lstStyle/>
          <a:p>
            <a:r>
              <a:rPr lang="en-US"/>
              <a:t>December 20, 2025</a:t>
            </a:r>
          </a:p>
        </p:txBody>
      </p:sp>
      <p:sp>
        <p:nvSpPr>
          <p:cNvPr id="3" name="Slide Number Placeholder 2">
            <a:extLst>
              <a:ext uri="{FF2B5EF4-FFF2-40B4-BE49-F238E27FC236}">
                <a16:creationId xmlns:a16="http://schemas.microsoft.com/office/drawing/2014/main" id="{8DD30301-37F8-5F73-65A0-24E99BD1B113}"/>
              </a:ext>
            </a:extLst>
          </p:cNvPr>
          <p:cNvSpPr>
            <a:spLocks noGrp="1"/>
          </p:cNvSpPr>
          <p:nvPr>
            <p:ph type="sldNum" sz="quarter" idx="12"/>
          </p:nvPr>
        </p:nvSpPr>
        <p:spPr/>
        <p:txBody>
          <a:bodyPr/>
          <a:lstStyle/>
          <a:p>
            <a:fld id="{F2F23A48-25FD-4A37-96E4-CC8A1D547D42}" type="slidenum">
              <a:rPr lang="en-US" smtClean="0"/>
              <a:t>11</a:t>
            </a:fld>
            <a:endParaRPr lang="en-US"/>
          </a:p>
        </p:txBody>
      </p:sp>
    </p:spTree>
    <p:extLst>
      <p:ext uri="{BB962C8B-B14F-4D97-AF65-F5344CB8AC3E}">
        <p14:creationId xmlns:p14="http://schemas.microsoft.com/office/powerpoint/2010/main" val="562207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C69935-7455-E509-608F-086287FEA096}"/>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BBF2B47B-5563-2FA3-9956-C88990E31DEC}"/>
              </a:ext>
            </a:extLst>
          </p:cNvPr>
          <p:cNvSpPr>
            <a:spLocks noGrp="1"/>
          </p:cNvSpPr>
          <p:nvPr>
            <p:ph type="title"/>
          </p:nvPr>
        </p:nvSpPr>
        <p:spPr>
          <a:xfrm>
            <a:off x="838200" y="365126"/>
            <a:ext cx="10515600" cy="658132"/>
          </a:xfrm>
        </p:spPr>
        <p:txBody>
          <a:bodyPr>
            <a:normAutofit/>
          </a:bodyPr>
          <a:lstStyle/>
          <a:p>
            <a:pPr algn="ctr"/>
            <a:r>
              <a:rPr lang="en-US" sz="3200" dirty="0">
                <a:latin typeface="Arial Narrow" panose="020B0606020202030204" pitchFamily="34" charset="0"/>
              </a:rPr>
              <a:t>Health Care Accessibility</a:t>
            </a:r>
          </a:p>
        </p:txBody>
      </p:sp>
      <p:sp>
        <p:nvSpPr>
          <p:cNvPr id="8" name="Content Placeholder 7">
            <a:extLst>
              <a:ext uri="{FF2B5EF4-FFF2-40B4-BE49-F238E27FC236}">
                <a16:creationId xmlns:a16="http://schemas.microsoft.com/office/drawing/2014/main" id="{74F441C8-EF62-2518-E271-2CD9FACC0BF4}"/>
              </a:ext>
            </a:extLst>
          </p:cNvPr>
          <p:cNvSpPr>
            <a:spLocks noGrp="1"/>
          </p:cNvSpPr>
          <p:nvPr>
            <p:ph idx="1"/>
          </p:nvPr>
        </p:nvSpPr>
        <p:spPr>
          <a:xfrm>
            <a:off x="838200" y="1251857"/>
            <a:ext cx="10515600" cy="4925106"/>
          </a:xfrm>
        </p:spPr>
        <p:txBody>
          <a:bodyPr>
            <a:normAutofit fontScale="92500" lnSpcReduction="20000"/>
          </a:bodyPr>
          <a:lstStyle/>
          <a:p>
            <a:pPr marL="0" indent="0">
              <a:buNone/>
            </a:pPr>
            <a:r>
              <a:rPr lang="en-US" b="1" dirty="0"/>
              <a:t>New System:</a:t>
            </a:r>
          </a:p>
          <a:p>
            <a:r>
              <a:rPr lang="en-US" dirty="0"/>
              <a:t>Compensation for service providers in low-income areas (and their employees and sub-contactors) will be appropriate for their level of qualifications and quality of service so that they all enjoy the same compensation as others, independent on the income and poverty levels of their communities. </a:t>
            </a:r>
          </a:p>
          <a:p>
            <a:pPr marL="0" indent="0">
              <a:buNone/>
            </a:pPr>
            <a:r>
              <a:rPr lang="en-US" b="1" dirty="0"/>
              <a:t>Problems</a:t>
            </a:r>
            <a:r>
              <a:rPr lang="en-US" dirty="0"/>
              <a:t>:</a:t>
            </a:r>
          </a:p>
          <a:p>
            <a:r>
              <a:rPr lang="en-US" dirty="0"/>
              <a:t>When hospitals and health care personnel are in rural or low-income communities they cannot survive based on Medicare and Medicaid, under-funded benefits and compensation of health care personnel, and delivery of hospital care free for uninsured patients. is a critical debt in these areas. </a:t>
            </a:r>
          </a:p>
          <a:p>
            <a:r>
              <a:rPr lang="en-US" dirty="0"/>
              <a:t>Hospitals in higher income areas, shift their low and poverty recipient loses to the bills they collect from insurance or private-pay, thus increasing costs to everybody else.</a:t>
            </a:r>
          </a:p>
          <a:p>
            <a:endParaRPr lang="en-US" dirty="0"/>
          </a:p>
        </p:txBody>
      </p:sp>
      <p:sp>
        <p:nvSpPr>
          <p:cNvPr id="2" name="Date Placeholder 1">
            <a:extLst>
              <a:ext uri="{FF2B5EF4-FFF2-40B4-BE49-F238E27FC236}">
                <a16:creationId xmlns:a16="http://schemas.microsoft.com/office/drawing/2014/main" id="{79E5FB4A-4564-FAD0-1105-42684BACF293}"/>
              </a:ext>
            </a:extLst>
          </p:cNvPr>
          <p:cNvSpPr>
            <a:spLocks noGrp="1"/>
          </p:cNvSpPr>
          <p:nvPr>
            <p:ph type="dt" sz="half" idx="10"/>
          </p:nvPr>
        </p:nvSpPr>
        <p:spPr/>
        <p:txBody>
          <a:bodyPr/>
          <a:lstStyle/>
          <a:p>
            <a:r>
              <a:rPr lang="en-US"/>
              <a:t>December 20, 2025</a:t>
            </a:r>
          </a:p>
        </p:txBody>
      </p:sp>
      <p:sp>
        <p:nvSpPr>
          <p:cNvPr id="3" name="Slide Number Placeholder 2">
            <a:extLst>
              <a:ext uri="{FF2B5EF4-FFF2-40B4-BE49-F238E27FC236}">
                <a16:creationId xmlns:a16="http://schemas.microsoft.com/office/drawing/2014/main" id="{9276877C-AE7F-82AF-3C36-6E2854B6C79D}"/>
              </a:ext>
            </a:extLst>
          </p:cNvPr>
          <p:cNvSpPr>
            <a:spLocks noGrp="1"/>
          </p:cNvSpPr>
          <p:nvPr>
            <p:ph type="sldNum" sz="quarter" idx="12"/>
          </p:nvPr>
        </p:nvSpPr>
        <p:spPr/>
        <p:txBody>
          <a:bodyPr/>
          <a:lstStyle/>
          <a:p>
            <a:fld id="{F2F23A48-25FD-4A37-96E4-CC8A1D547D42}" type="slidenum">
              <a:rPr lang="en-US" smtClean="0"/>
              <a:t>12</a:t>
            </a:fld>
            <a:endParaRPr lang="en-US"/>
          </a:p>
        </p:txBody>
      </p:sp>
    </p:spTree>
    <p:extLst>
      <p:ext uri="{BB962C8B-B14F-4D97-AF65-F5344CB8AC3E}">
        <p14:creationId xmlns:p14="http://schemas.microsoft.com/office/powerpoint/2010/main" val="42261213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590BE1-8551-D653-768E-8B6041E17C6B}"/>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292A6883-8174-2E26-3526-FBB01A329BC7}"/>
              </a:ext>
            </a:extLst>
          </p:cNvPr>
          <p:cNvSpPr>
            <a:spLocks noGrp="1"/>
          </p:cNvSpPr>
          <p:nvPr>
            <p:ph type="title"/>
          </p:nvPr>
        </p:nvSpPr>
        <p:spPr>
          <a:xfrm>
            <a:off x="838200" y="239486"/>
            <a:ext cx="10515600" cy="609600"/>
          </a:xfrm>
        </p:spPr>
        <p:txBody>
          <a:bodyPr>
            <a:normAutofit/>
          </a:bodyPr>
          <a:lstStyle/>
          <a:p>
            <a:pPr algn="ctr"/>
            <a:r>
              <a:rPr lang="en-US" sz="3600" dirty="0">
                <a:latin typeface="Arial Narrow" panose="020B0606020202030204" pitchFamily="34" charset="0"/>
              </a:rPr>
              <a:t>Health Care Accountability</a:t>
            </a:r>
          </a:p>
        </p:txBody>
      </p:sp>
      <p:sp>
        <p:nvSpPr>
          <p:cNvPr id="8" name="Content Placeholder 7">
            <a:extLst>
              <a:ext uri="{FF2B5EF4-FFF2-40B4-BE49-F238E27FC236}">
                <a16:creationId xmlns:a16="http://schemas.microsoft.com/office/drawing/2014/main" id="{D6435B3F-9552-299B-E22B-1D91AF20EC75}"/>
              </a:ext>
            </a:extLst>
          </p:cNvPr>
          <p:cNvSpPr>
            <a:spLocks noGrp="1"/>
          </p:cNvSpPr>
          <p:nvPr>
            <p:ph idx="1"/>
          </p:nvPr>
        </p:nvSpPr>
        <p:spPr>
          <a:xfrm>
            <a:off x="500743" y="849085"/>
            <a:ext cx="11190514" cy="5595257"/>
          </a:xfrm>
        </p:spPr>
        <p:txBody>
          <a:bodyPr>
            <a:noAutofit/>
          </a:bodyPr>
          <a:lstStyle/>
          <a:p>
            <a:pPr marL="0" indent="0">
              <a:buNone/>
            </a:pPr>
            <a:r>
              <a:rPr lang="en-US" sz="2000" b="1" dirty="0"/>
              <a:t>New System</a:t>
            </a:r>
            <a:r>
              <a:rPr lang="en-US" sz="2000" dirty="0"/>
              <a:t>:</a:t>
            </a:r>
          </a:p>
          <a:p>
            <a:r>
              <a:rPr lang="en-US" sz="2000" dirty="0"/>
              <a:t>Provider claims are directly paid to the service provider and recorded for the recipient associated with the claim. </a:t>
            </a:r>
          </a:p>
          <a:p>
            <a:r>
              <a:rPr lang="en-US" sz="2000" dirty="0"/>
              <a:t>Each claim is Fee-For-Service delivered to the health care recipient. Those fees include appropriate provider overhead or other supporting elements (perhaps contributions of nursing teams for a hospital ward or team members of a surgery team, or lab tests and imaging  costs).</a:t>
            </a:r>
          </a:p>
          <a:p>
            <a:r>
              <a:rPr lang="en-US" sz="2000" dirty="0"/>
              <a:t>The compensation rates are defined in each benefit specification.  </a:t>
            </a:r>
          </a:p>
          <a:p>
            <a:r>
              <a:rPr lang="en-US" sz="2000" dirty="0"/>
              <a:t>Support is available for integration of private payer benefits, with fees assessed for integration with the national system infrastructure, the national provider network, the claim payment system with patient record updates, and with system oversight and accountability.</a:t>
            </a:r>
          </a:p>
          <a:p>
            <a:pPr marL="0" indent="0">
              <a:buNone/>
            </a:pPr>
            <a:r>
              <a:rPr lang="en-US" sz="2000" b="1" dirty="0"/>
              <a:t>Current Problems</a:t>
            </a:r>
            <a:r>
              <a:rPr lang="en-US" sz="2000" dirty="0"/>
              <a:t>:</a:t>
            </a:r>
          </a:p>
          <a:p>
            <a:r>
              <a:rPr lang="en-US" sz="2000" dirty="0"/>
              <a:t>Insurance companies, Medicare, Medicaid and state public systems are based on multiple levels of capitated (rationed) budgets so the costs are not based on actual services received by specific health care recipients (not fee for service). </a:t>
            </a:r>
          </a:p>
          <a:p>
            <a:r>
              <a:rPr lang="en-US" sz="2000" dirty="0"/>
              <a:t>As a result, there is no traceability of the payment of funds for services delivered to specific </a:t>
            </a:r>
            <a:r>
              <a:rPr lang="en-US" sz="2000" dirty="0" err="1"/>
              <a:t>recipients,nor</a:t>
            </a:r>
            <a:r>
              <a:rPr lang="en-US" sz="2000" dirty="0"/>
              <a:t> associated patient diagnostic records and outcomes, and no ability for the funding sources, at each budget allocation level, to be held accountable for the actual cost of services.</a:t>
            </a:r>
          </a:p>
        </p:txBody>
      </p:sp>
      <p:sp>
        <p:nvSpPr>
          <p:cNvPr id="2" name="Date Placeholder 1">
            <a:extLst>
              <a:ext uri="{FF2B5EF4-FFF2-40B4-BE49-F238E27FC236}">
                <a16:creationId xmlns:a16="http://schemas.microsoft.com/office/drawing/2014/main" id="{069A4199-0C37-FC76-72DC-E930B3B0AFB5}"/>
              </a:ext>
            </a:extLst>
          </p:cNvPr>
          <p:cNvSpPr>
            <a:spLocks noGrp="1"/>
          </p:cNvSpPr>
          <p:nvPr>
            <p:ph type="dt" sz="half" idx="10"/>
          </p:nvPr>
        </p:nvSpPr>
        <p:spPr/>
        <p:txBody>
          <a:bodyPr/>
          <a:lstStyle/>
          <a:p>
            <a:r>
              <a:rPr lang="en-US"/>
              <a:t>December 20, 2025</a:t>
            </a:r>
          </a:p>
        </p:txBody>
      </p:sp>
      <p:sp>
        <p:nvSpPr>
          <p:cNvPr id="3" name="Slide Number Placeholder 2">
            <a:extLst>
              <a:ext uri="{FF2B5EF4-FFF2-40B4-BE49-F238E27FC236}">
                <a16:creationId xmlns:a16="http://schemas.microsoft.com/office/drawing/2014/main" id="{73A425D6-EED7-78F5-88CE-0DA00F747CC2}"/>
              </a:ext>
            </a:extLst>
          </p:cNvPr>
          <p:cNvSpPr>
            <a:spLocks noGrp="1"/>
          </p:cNvSpPr>
          <p:nvPr>
            <p:ph type="sldNum" sz="quarter" idx="12"/>
          </p:nvPr>
        </p:nvSpPr>
        <p:spPr/>
        <p:txBody>
          <a:bodyPr/>
          <a:lstStyle/>
          <a:p>
            <a:fld id="{F2F23A48-25FD-4A37-96E4-CC8A1D547D42}" type="slidenum">
              <a:rPr lang="en-US" smtClean="0"/>
              <a:t>13</a:t>
            </a:fld>
            <a:endParaRPr lang="en-US"/>
          </a:p>
        </p:txBody>
      </p:sp>
    </p:spTree>
    <p:extLst>
      <p:ext uri="{BB962C8B-B14F-4D97-AF65-F5344CB8AC3E}">
        <p14:creationId xmlns:p14="http://schemas.microsoft.com/office/powerpoint/2010/main" val="38611558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107BF3D3-D3A5-46CC-EDC0-8568126EDDD3}"/>
              </a:ext>
            </a:extLst>
          </p:cNvPr>
          <p:cNvSpPr>
            <a:spLocks noGrp="1"/>
          </p:cNvSpPr>
          <p:nvPr>
            <p:ph type="dt" sz="half" idx="10"/>
          </p:nvPr>
        </p:nvSpPr>
        <p:spPr/>
        <p:txBody>
          <a:bodyPr/>
          <a:lstStyle/>
          <a:p>
            <a:r>
              <a:rPr lang="en-US"/>
              <a:t>December 20, 2025</a:t>
            </a:r>
          </a:p>
        </p:txBody>
      </p:sp>
      <p:sp>
        <p:nvSpPr>
          <p:cNvPr id="5" name="Slide Number Placeholder 4">
            <a:extLst>
              <a:ext uri="{FF2B5EF4-FFF2-40B4-BE49-F238E27FC236}">
                <a16:creationId xmlns:a16="http://schemas.microsoft.com/office/drawing/2014/main" id="{B8CE7DE9-43CF-C959-02F2-36110A1B6380}"/>
              </a:ext>
            </a:extLst>
          </p:cNvPr>
          <p:cNvSpPr>
            <a:spLocks noGrp="1"/>
          </p:cNvSpPr>
          <p:nvPr>
            <p:ph type="sldNum" sz="quarter" idx="12"/>
          </p:nvPr>
        </p:nvSpPr>
        <p:spPr/>
        <p:txBody>
          <a:bodyPr/>
          <a:lstStyle/>
          <a:p>
            <a:fld id="{F2F23A48-25FD-4A37-96E4-CC8A1D547D42}" type="slidenum">
              <a:rPr lang="en-US" smtClean="0"/>
              <a:t>14</a:t>
            </a:fld>
            <a:endParaRPr lang="en-US"/>
          </a:p>
        </p:txBody>
      </p:sp>
      <p:graphicFrame>
        <p:nvGraphicFramePr>
          <p:cNvPr id="6" name="Object 5">
            <a:extLst>
              <a:ext uri="{FF2B5EF4-FFF2-40B4-BE49-F238E27FC236}">
                <a16:creationId xmlns:a16="http://schemas.microsoft.com/office/drawing/2014/main" id="{C647F615-2764-40EE-D107-68E27565F286}"/>
              </a:ext>
            </a:extLst>
          </p:cNvPr>
          <p:cNvGraphicFramePr>
            <a:graphicFrameLocks noChangeAspect="1"/>
          </p:cNvGraphicFramePr>
          <p:nvPr>
            <p:extLst>
              <p:ext uri="{D42A27DB-BD31-4B8C-83A1-F6EECF244321}">
                <p14:modId xmlns:p14="http://schemas.microsoft.com/office/powerpoint/2010/main" val="84316027"/>
              </p:ext>
            </p:extLst>
          </p:nvPr>
        </p:nvGraphicFramePr>
        <p:xfrm>
          <a:off x="1231698" y="546554"/>
          <a:ext cx="9904387" cy="5571218"/>
        </p:xfrm>
        <a:graphic>
          <a:graphicData uri="http://schemas.openxmlformats.org/presentationml/2006/ole">
            <mc:AlternateContent xmlns:mc="http://schemas.openxmlformats.org/markup-compatibility/2006">
              <mc:Choice xmlns:v="urn:schemas-microsoft-com:vml" Requires="v">
                <p:oleObj name="Slide" r:id="rId3" imgW="6096296" imgH="3429229" progId="PowerPoint.Slide.12">
                  <p:embed/>
                </p:oleObj>
              </mc:Choice>
              <mc:Fallback>
                <p:oleObj name="Slide" r:id="rId3" imgW="6096296" imgH="3429229" progId="PowerPoint.Slide.12">
                  <p:embed/>
                  <p:pic>
                    <p:nvPicPr>
                      <p:cNvPr id="6" name="Object 5">
                        <a:extLst>
                          <a:ext uri="{FF2B5EF4-FFF2-40B4-BE49-F238E27FC236}">
                            <a16:creationId xmlns:a16="http://schemas.microsoft.com/office/drawing/2014/main" id="{C647F615-2764-40EE-D107-68E27565F286}"/>
                          </a:ext>
                        </a:extLst>
                      </p:cNvPr>
                      <p:cNvPicPr/>
                      <p:nvPr/>
                    </p:nvPicPr>
                    <p:blipFill>
                      <a:blip r:embed="rId4"/>
                      <a:stretch>
                        <a:fillRect/>
                      </a:stretch>
                    </p:blipFill>
                    <p:spPr>
                      <a:xfrm>
                        <a:off x="1231698" y="546554"/>
                        <a:ext cx="9904387" cy="5571218"/>
                      </a:xfrm>
                      <a:prstGeom prst="rect">
                        <a:avLst/>
                      </a:prstGeom>
                    </p:spPr>
                  </p:pic>
                </p:oleObj>
              </mc:Fallback>
            </mc:AlternateContent>
          </a:graphicData>
        </a:graphic>
      </p:graphicFrame>
    </p:spTree>
    <p:extLst>
      <p:ext uri="{BB962C8B-B14F-4D97-AF65-F5344CB8AC3E}">
        <p14:creationId xmlns:p14="http://schemas.microsoft.com/office/powerpoint/2010/main" val="35729848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20A6E-E071-87DA-57F1-04B1346713A1}"/>
              </a:ext>
            </a:extLst>
          </p:cNvPr>
          <p:cNvSpPr>
            <a:spLocks noGrp="1"/>
          </p:cNvSpPr>
          <p:nvPr>
            <p:ph type="title"/>
          </p:nvPr>
        </p:nvSpPr>
        <p:spPr>
          <a:xfrm>
            <a:off x="838200" y="234497"/>
            <a:ext cx="10515600" cy="766989"/>
          </a:xfrm>
        </p:spPr>
        <p:txBody>
          <a:bodyPr>
            <a:normAutofit/>
          </a:bodyPr>
          <a:lstStyle/>
          <a:p>
            <a:pPr algn="ctr"/>
            <a:r>
              <a:rPr lang="en-US" sz="3600" dirty="0">
                <a:latin typeface="Arial Narrow" panose="020B0606020202030204" pitchFamily="34" charset="0"/>
              </a:rPr>
              <a:t>Health Care Efficiency Management</a:t>
            </a:r>
          </a:p>
        </p:txBody>
      </p:sp>
      <p:sp>
        <p:nvSpPr>
          <p:cNvPr id="3" name="Content Placeholder 2">
            <a:extLst>
              <a:ext uri="{FF2B5EF4-FFF2-40B4-BE49-F238E27FC236}">
                <a16:creationId xmlns:a16="http://schemas.microsoft.com/office/drawing/2014/main" id="{72F0D461-DE0F-6D96-CF88-A57E70DDC013}"/>
              </a:ext>
            </a:extLst>
          </p:cNvPr>
          <p:cNvSpPr>
            <a:spLocks noGrp="1"/>
          </p:cNvSpPr>
          <p:nvPr>
            <p:ph idx="1"/>
          </p:nvPr>
        </p:nvSpPr>
        <p:spPr>
          <a:xfrm>
            <a:off x="838200" y="1157682"/>
            <a:ext cx="9220200" cy="5563794"/>
          </a:xfrm>
        </p:spPr>
        <p:txBody>
          <a:bodyPr>
            <a:normAutofit fontScale="70000" lnSpcReduction="20000"/>
          </a:bodyPr>
          <a:lstStyle/>
          <a:p>
            <a:pPr marL="0" indent="0">
              <a:buNone/>
            </a:pPr>
            <a:r>
              <a:rPr lang="en-US" b="1" dirty="0"/>
              <a:t>Transformation, Corrective  Actions</a:t>
            </a:r>
          </a:p>
          <a:p>
            <a:r>
              <a:rPr lang="en-US" dirty="0"/>
              <a:t>Improved treatment and recovery to reduce the services needed, particularly persons in poverty and persons in long-term care for serious mental illness.</a:t>
            </a:r>
          </a:p>
          <a:p>
            <a:r>
              <a:rPr lang="en-US" dirty="0"/>
              <a:t>Elimination of insurance companies simplifies the system and reduces work loads</a:t>
            </a:r>
          </a:p>
          <a:p>
            <a:pPr lvl="1"/>
            <a:r>
              <a:rPr lang="en-US" dirty="0"/>
              <a:t>No insurance company profits</a:t>
            </a:r>
          </a:p>
          <a:p>
            <a:pPr lvl="1"/>
            <a:r>
              <a:rPr lang="en-US" dirty="0"/>
              <a:t>One, national benefits package</a:t>
            </a:r>
          </a:p>
          <a:p>
            <a:pPr lvl="1"/>
            <a:r>
              <a:rPr lang="en-US" dirty="0"/>
              <a:t>Consolidated Patient Records</a:t>
            </a:r>
          </a:p>
          <a:p>
            <a:pPr lvl="1"/>
            <a:r>
              <a:rPr lang="en-US" dirty="0"/>
              <a:t>Only one benefit claims payer</a:t>
            </a:r>
          </a:p>
          <a:p>
            <a:pPr lvl="1"/>
            <a:r>
              <a:rPr lang="en-US" dirty="0"/>
              <a:t>Only one contract per provider, (one network)</a:t>
            </a:r>
          </a:p>
          <a:p>
            <a:r>
              <a:rPr lang="en-US" dirty="0"/>
              <a:t>Only one set of portal specifications and implementations</a:t>
            </a:r>
          </a:p>
          <a:p>
            <a:r>
              <a:rPr lang="en-US" dirty="0"/>
              <a:t>One set of basic Overview and Accountability computer tools</a:t>
            </a:r>
          </a:p>
          <a:p>
            <a:r>
              <a:rPr lang="en-US" dirty="0"/>
              <a:t>Improved compensation and job satisfaction of care delivery personnel</a:t>
            </a:r>
          </a:p>
          <a:p>
            <a:r>
              <a:rPr lang="en-US" dirty="0"/>
              <a:t>One set of software systems for all Regional Offices</a:t>
            </a:r>
          </a:p>
          <a:p>
            <a:r>
              <a:rPr lang="en-US" dirty="0"/>
              <a:t>One Health Care System Budget</a:t>
            </a:r>
          </a:p>
          <a:p>
            <a:r>
              <a:rPr lang="en-US" dirty="0"/>
              <a:t>Reduced budget complexity (levels of delegation and accountability)</a:t>
            </a:r>
          </a:p>
          <a:p>
            <a:r>
              <a:rPr lang="en-US" dirty="0"/>
              <a:t>Reduced conflicts of interest (separation of responsibility and accountability)</a:t>
            </a:r>
          </a:p>
          <a:p>
            <a:r>
              <a:rPr lang="en-US" dirty="0"/>
              <a:t> Substantial savings from economies of scale and reduced complexity of administrative operations </a:t>
            </a:r>
          </a:p>
        </p:txBody>
      </p:sp>
      <p:sp>
        <p:nvSpPr>
          <p:cNvPr id="4" name="Date Placeholder 3">
            <a:extLst>
              <a:ext uri="{FF2B5EF4-FFF2-40B4-BE49-F238E27FC236}">
                <a16:creationId xmlns:a16="http://schemas.microsoft.com/office/drawing/2014/main" id="{E3B44B5D-7B50-DEE8-1013-A8FEDAF604B6}"/>
              </a:ext>
            </a:extLst>
          </p:cNvPr>
          <p:cNvSpPr>
            <a:spLocks noGrp="1"/>
          </p:cNvSpPr>
          <p:nvPr>
            <p:ph type="dt" sz="half" idx="10"/>
          </p:nvPr>
        </p:nvSpPr>
        <p:spPr/>
        <p:txBody>
          <a:bodyPr/>
          <a:lstStyle/>
          <a:p>
            <a:r>
              <a:rPr lang="en-US"/>
              <a:t>December 20, 2025</a:t>
            </a:r>
          </a:p>
        </p:txBody>
      </p:sp>
      <p:sp>
        <p:nvSpPr>
          <p:cNvPr id="5" name="Slide Number Placeholder 4">
            <a:extLst>
              <a:ext uri="{FF2B5EF4-FFF2-40B4-BE49-F238E27FC236}">
                <a16:creationId xmlns:a16="http://schemas.microsoft.com/office/drawing/2014/main" id="{4895EDF4-D829-1C1B-5EDB-E6A662EFF543}"/>
              </a:ext>
            </a:extLst>
          </p:cNvPr>
          <p:cNvSpPr>
            <a:spLocks noGrp="1"/>
          </p:cNvSpPr>
          <p:nvPr>
            <p:ph type="sldNum" sz="quarter" idx="12"/>
          </p:nvPr>
        </p:nvSpPr>
        <p:spPr/>
        <p:txBody>
          <a:bodyPr/>
          <a:lstStyle/>
          <a:p>
            <a:fld id="{F2F23A48-25FD-4A37-96E4-CC8A1D547D42}" type="slidenum">
              <a:rPr lang="en-US" smtClean="0"/>
              <a:t>15</a:t>
            </a:fld>
            <a:endParaRPr lang="en-US"/>
          </a:p>
        </p:txBody>
      </p:sp>
    </p:spTree>
    <p:extLst>
      <p:ext uri="{BB962C8B-B14F-4D97-AF65-F5344CB8AC3E}">
        <p14:creationId xmlns:p14="http://schemas.microsoft.com/office/powerpoint/2010/main" val="34773045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77D9EB-7B5B-ECF3-BA65-0DF9CC6C51F4}"/>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17131220-0FA0-10A8-8468-DD877060340C}"/>
              </a:ext>
            </a:extLst>
          </p:cNvPr>
          <p:cNvSpPr>
            <a:spLocks noGrp="1"/>
          </p:cNvSpPr>
          <p:nvPr>
            <p:ph type="title"/>
          </p:nvPr>
        </p:nvSpPr>
        <p:spPr>
          <a:xfrm>
            <a:off x="838200" y="365126"/>
            <a:ext cx="10515600" cy="658132"/>
          </a:xfrm>
        </p:spPr>
        <p:txBody>
          <a:bodyPr>
            <a:normAutofit/>
          </a:bodyPr>
          <a:lstStyle/>
          <a:p>
            <a:pPr algn="ctr"/>
            <a:r>
              <a:rPr lang="en-US" sz="3600" b="1" dirty="0">
                <a:latin typeface="Arial Narrow" panose="020B0606020202030204" pitchFamily="34" charset="0"/>
              </a:rPr>
              <a:t>Strategic Priority Initiatives</a:t>
            </a:r>
            <a:endParaRPr lang="en-US" sz="3600" dirty="0">
              <a:latin typeface="Arial Narrow" panose="020B0606020202030204" pitchFamily="34" charset="0"/>
            </a:endParaRPr>
          </a:p>
        </p:txBody>
      </p:sp>
      <p:sp>
        <p:nvSpPr>
          <p:cNvPr id="8" name="Content Placeholder 7">
            <a:extLst>
              <a:ext uri="{FF2B5EF4-FFF2-40B4-BE49-F238E27FC236}">
                <a16:creationId xmlns:a16="http://schemas.microsoft.com/office/drawing/2014/main" id="{7E956679-1D36-2AD3-AB2B-036A1C70E289}"/>
              </a:ext>
            </a:extLst>
          </p:cNvPr>
          <p:cNvSpPr>
            <a:spLocks noGrp="1"/>
          </p:cNvSpPr>
          <p:nvPr>
            <p:ph idx="1"/>
          </p:nvPr>
        </p:nvSpPr>
        <p:spPr>
          <a:xfrm>
            <a:off x="1959429" y="1197429"/>
            <a:ext cx="7805057" cy="5382531"/>
          </a:xfrm>
        </p:spPr>
        <p:txBody>
          <a:bodyPr>
            <a:normAutofit/>
          </a:bodyPr>
          <a:lstStyle/>
          <a:p>
            <a:pPr marL="0" indent="0">
              <a:buNone/>
            </a:pPr>
            <a:r>
              <a:rPr lang="en-US" dirty="0"/>
              <a:t>System transformation and beyond</a:t>
            </a:r>
          </a:p>
          <a:p>
            <a:pPr lvl="1"/>
            <a:r>
              <a:rPr lang="en-US" dirty="0"/>
              <a:t>Workforce Transitions</a:t>
            </a:r>
          </a:p>
          <a:p>
            <a:pPr lvl="2"/>
            <a:r>
              <a:rPr lang="en-US" dirty="0"/>
              <a:t>Health Care Upgrade for employees not qualified</a:t>
            </a:r>
          </a:p>
          <a:p>
            <a:pPr lvl="2"/>
            <a:r>
              <a:rPr lang="en-US" dirty="0"/>
              <a:t>Health Care Reduced Administration for reduced jobs</a:t>
            </a:r>
          </a:p>
          <a:p>
            <a:pPr lvl="2"/>
            <a:r>
              <a:rPr lang="en-US" dirty="0"/>
              <a:t>Insurance Companies from eliminated insurance companies</a:t>
            </a:r>
          </a:p>
          <a:p>
            <a:pPr lvl="2"/>
            <a:r>
              <a:rPr lang="en-US" dirty="0"/>
              <a:t>Career change for persons who need new careers</a:t>
            </a:r>
          </a:p>
          <a:p>
            <a:pPr lvl="1"/>
            <a:r>
              <a:rPr lang="en-US" dirty="0"/>
              <a:t>Psychotherapy Intervention (with opportunity supports)</a:t>
            </a:r>
          </a:p>
          <a:p>
            <a:pPr lvl="2"/>
            <a:r>
              <a:rPr lang="en-US" dirty="0"/>
              <a:t>Children for school/family interventions</a:t>
            </a:r>
          </a:p>
          <a:p>
            <a:pPr lvl="2"/>
            <a:r>
              <a:rPr lang="en-US" dirty="0"/>
              <a:t>Poverty intervention for rehabilitation</a:t>
            </a:r>
          </a:p>
          <a:p>
            <a:pPr lvl="2"/>
            <a:r>
              <a:rPr lang="en-US" dirty="0"/>
              <a:t>Mental Illness for rehabilitation</a:t>
            </a:r>
          </a:p>
          <a:p>
            <a:pPr lvl="2"/>
            <a:r>
              <a:rPr lang="en-US" dirty="0"/>
              <a:t>And much more for many people suffering from psychological disturbances (trauma, depression, stress, delusions, despair )</a:t>
            </a:r>
          </a:p>
          <a:p>
            <a:endParaRPr lang="en-US" sz="2400" dirty="0"/>
          </a:p>
        </p:txBody>
      </p:sp>
      <p:sp>
        <p:nvSpPr>
          <p:cNvPr id="2" name="Date Placeholder 1">
            <a:extLst>
              <a:ext uri="{FF2B5EF4-FFF2-40B4-BE49-F238E27FC236}">
                <a16:creationId xmlns:a16="http://schemas.microsoft.com/office/drawing/2014/main" id="{2EAB75A6-FE44-5C88-0001-6A4920E2A9C7}"/>
              </a:ext>
            </a:extLst>
          </p:cNvPr>
          <p:cNvSpPr>
            <a:spLocks noGrp="1"/>
          </p:cNvSpPr>
          <p:nvPr>
            <p:ph type="dt" sz="half" idx="10"/>
          </p:nvPr>
        </p:nvSpPr>
        <p:spPr/>
        <p:txBody>
          <a:bodyPr/>
          <a:lstStyle/>
          <a:p>
            <a:r>
              <a:rPr lang="en-US"/>
              <a:t>December 20, 2025</a:t>
            </a:r>
          </a:p>
        </p:txBody>
      </p:sp>
      <p:sp>
        <p:nvSpPr>
          <p:cNvPr id="3" name="Slide Number Placeholder 2">
            <a:extLst>
              <a:ext uri="{FF2B5EF4-FFF2-40B4-BE49-F238E27FC236}">
                <a16:creationId xmlns:a16="http://schemas.microsoft.com/office/drawing/2014/main" id="{65F99FB2-C6A4-712D-359E-1BFD34F73927}"/>
              </a:ext>
            </a:extLst>
          </p:cNvPr>
          <p:cNvSpPr>
            <a:spLocks noGrp="1"/>
          </p:cNvSpPr>
          <p:nvPr>
            <p:ph type="sldNum" sz="quarter" idx="12"/>
          </p:nvPr>
        </p:nvSpPr>
        <p:spPr/>
        <p:txBody>
          <a:bodyPr/>
          <a:lstStyle/>
          <a:p>
            <a:fld id="{F2F23A48-25FD-4A37-96E4-CC8A1D547D42}" type="slidenum">
              <a:rPr lang="en-US" smtClean="0"/>
              <a:t>16</a:t>
            </a:fld>
            <a:endParaRPr lang="en-US"/>
          </a:p>
        </p:txBody>
      </p:sp>
    </p:spTree>
    <p:extLst>
      <p:ext uri="{BB962C8B-B14F-4D97-AF65-F5344CB8AC3E}">
        <p14:creationId xmlns:p14="http://schemas.microsoft.com/office/powerpoint/2010/main" val="24474059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3F67B7F-0F4B-157F-005C-8C04E8F150B7}"/>
              </a:ext>
            </a:extLst>
          </p:cNvPr>
          <p:cNvSpPr>
            <a:spLocks noGrp="1"/>
          </p:cNvSpPr>
          <p:nvPr>
            <p:ph type="title"/>
          </p:nvPr>
        </p:nvSpPr>
        <p:spPr/>
        <p:txBody>
          <a:bodyPr>
            <a:normAutofit/>
          </a:bodyPr>
          <a:lstStyle/>
          <a:p>
            <a:pPr algn="ctr"/>
            <a:r>
              <a:rPr lang="en-US" sz="3600" dirty="0">
                <a:latin typeface="Arial Narrow" panose="020B0606020202030204" pitchFamily="34" charset="0"/>
              </a:rPr>
              <a:t>Expected Interest Group Benefits</a:t>
            </a:r>
          </a:p>
        </p:txBody>
      </p:sp>
      <p:sp>
        <p:nvSpPr>
          <p:cNvPr id="6" name="Content Placeholder 5">
            <a:extLst>
              <a:ext uri="{FF2B5EF4-FFF2-40B4-BE49-F238E27FC236}">
                <a16:creationId xmlns:a16="http://schemas.microsoft.com/office/drawing/2014/main" id="{1D6B7EC4-79D3-C429-E194-58DDB5C797AF}"/>
              </a:ext>
            </a:extLst>
          </p:cNvPr>
          <p:cNvSpPr>
            <a:spLocks noGrp="1"/>
          </p:cNvSpPr>
          <p:nvPr>
            <p:ph idx="1"/>
          </p:nvPr>
        </p:nvSpPr>
        <p:spPr>
          <a:xfrm>
            <a:off x="3175000" y="1825625"/>
            <a:ext cx="8178800" cy="4351338"/>
          </a:xfrm>
        </p:spPr>
        <p:txBody>
          <a:bodyPr>
            <a:normAutofit fontScale="32500" lnSpcReduction="20000"/>
          </a:bodyPr>
          <a:lstStyle/>
          <a:p>
            <a:pPr lvl="1">
              <a:lnSpc>
                <a:spcPct val="150000"/>
              </a:lnSpc>
            </a:pPr>
            <a:r>
              <a:rPr lang="en-US" sz="7600" dirty="0"/>
              <a:t>Single Payer, Federal Savings</a:t>
            </a:r>
          </a:p>
          <a:p>
            <a:pPr lvl="1">
              <a:lnSpc>
                <a:spcPct val="150000"/>
              </a:lnSpc>
            </a:pPr>
            <a:r>
              <a:rPr lang="en-US" sz="7600" dirty="0"/>
              <a:t>Improved Health Care Leadership</a:t>
            </a:r>
          </a:p>
          <a:p>
            <a:pPr lvl="1">
              <a:lnSpc>
                <a:spcPct val="150000"/>
              </a:lnSpc>
            </a:pPr>
            <a:r>
              <a:rPr lang="en-US" sz="7600" dirty="0"/>
              <a:t>State Benefits</a:t>
            </a:r>
          </a:p>
          <a:p>
            <a:pPr lvl="1">
              <a:lnSpc>
                <a:spcPct val="150000"/>
              </a:lnSpc>
            </a:pPr>
            <a:r>
              <a:rPr lang="en-US" sz="7600" dirty="0"/>
              <a:t>Benefits to Health Care Recipients</a:t>
            </a:r>
          </a:p>
          <a:p>
            <a:pPr lvl="1">
              <a:lnSpc>
                <a:spcPct val="150000"/>
              </a:lnSpc>
            </a:pPr>
            <a:r>
              <a:rPr lang="en-US" sz="7600" dirty="0"/>
              <a:t>Benefits to Employers that fund employee Benefits</a:t>
            </a:r>
          </a:p>
          <a:p>
            <a:pPr lvl="1">
              <a:lnSpc>
                <a:spcPct val="150000"/>
              </a:lnSpc>
            </a:pPr>
            <a:r>
              <a:rPr lang="en-US" sz="7600" dirty="0"/>
              <a:t>Provider Benefits</a:t>
            </a:r>
            <a:br>
              <a:rPr lang="en-US" sz="2000" b="1" i="1" dirty="0"/>
            </a:br>
            <a:br>
              <a:rPr lang="en-US" sz="2000" b="1" i="1" dirty="0"/>
            </a:br>
            <a:endParaRPr lang="en-US" dirty="0"/>
          </a:p>
        </p:txBody>
      </p:sp>
      <p:sp>
        <p:nvSpPr>
          <p:cNvPr id="3" name="Date Placeholder 2">
            <a:extLst>
              <a:ext uri="{FF2B5EF4-FFF2-40B4-BE49-F238E27FC236}">
                <a16:creationId xmlns:a16="http://schemas.microsoft.com/office/drawing/2014/main" id="{F5100254-2112-AA70-337A-570A312F4A21}"/>
              </a:ext>
            </a:extLst>
          </p:cNvPr>
          <p:cNvSpPr>
            <a:spLocks noGrp="1"/>
          </p:cNvSpPr>
          <p:nvPr>
            <p:ph type="dt" sz="half" idx="10"/>
          </p:nvPr>
        </p:nvSpPr>
        <p:spPr/>
        <p:txBody>
          <a:bodyPr/>
          <a:lstStyle/>
          <a:p>
            <a:r>
              <a:rPr lang="en-US"/>
              <a:t>December 20, 2025</a:t>
            </a:r>
          </a:p>
        </p:txBody>
      </p:sp>
      <p:sp>
        <p:nvSpPr>
          <p:cNvPr id="4" name="Slide Number Placeholder 3">
            <a:extLst>
              <a:ext uri="{FF2B5EF4-FFF2-40B4-BE49-F238E27FC236}">
                <a16:creationId xmlns:a16="http://schemas.microsoft.com/office/drawing/2014/main" id="{4C663F1A-4920-1DF9-2360-4A7DB5948797}"/>
              </a:ext>
            </a:extLst>
          </p:cNvPr>
          <p:cNvSpPr>
            <a:spLocks noGrp="1"/>
          </p:cNvSpPr>
          <p:nvPr>
            <p:ph type="sldNum" sz="quarter" idx="12"/>
          </p:nvPr>
        </p:nvSpPr>
        <p:spPr/>
        <p:txBody>
          <a:bodyPr/>
          <a:lstStyle/>
          <a:p>
            <a:fld id="{6815756C-320B-48D7-9E5B-C0A336402CDB}" type="slidenum">
              <a:rPr lang="en-US" smtClean="0"/>
              <a:t>17</a:t>
            </a:fld>
            <a:endParaRPr lang="en-US"/>
          </a:p>
        </p:txBody>
      </p:sp>
      <p:sp>
        <p:nvSpPr>
          <p:cNvPr id="2" name="Rectangle 1">
            <a:extLst>
              <a:ext uri="{FF2B5EF4-FFF2-40B4-BE49-F238E27FC236}">
                <a16:creationId xmlns:a16="http://schemas.microsoft.com/office/drawing/2014/main" id="{7D26C635-2115-1767-A100-91EA4B970683}"/>
              </a:ext>
            </a:extLst>
          </p:cNvPr>
          <p:cNvSpPr/>
          <p:nvPr/>
        </p:nvSpPr>
        <p:spPr>
          <a:xfrm>
            <a:off x="0" y="0"/>
            <a:ext cx="12192000" cy="68580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9201226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6A64C89-6526-8652-AC71-8B3D8F5E05DA}"/>
              </a:ext>
            </a:extLst>
          </p:cNvPr>
          <p:cNvSpPr>
            <a:spLocks noGrp="1"/>
          </p:cNvSpPr>
          <p:nvPr>
            <p:ph type="title"/>
          </p:nvPr>
        </p:nvSpPr>
        <p:spPr>
          <a:xfrm>
            <a:off x="838200" y="365126"/>
            <a:ext cx="10515600" cy="463549"/>
          </a:xfrm>
        </p:spPr>
        <p:txBody>
          <a:bodyPr>
            <a:noAutofit/>
          </a:bodyPr>
          <a:lstStyle/>
          <a:p>
            <a:pPr algn="ctr"/>
            <a:r>
              <a:rPr lang="en-US" sz="3600" dirty="0"/>
              <a:t>Single Payer, Federal Savings</a:t>
            </a:r>
            <a:br>
              <a:rPr lang="en-US" sz="3200" b="1" dirty="0"/>
            </a:br>
            <a:endParaRPr lang="en-US" sz="3200" dirty="0"/>
          </a:p>
        </p:txBody>
      </p:sp>
      <p:sp>
        <p:nvSpPr>
          <p:cNvPr id="6" name="Content Placeholder 5">
            <a:extLst>
              <a:ext uri="{FF2B5EF4-FFF2-40B4-BE49-F238E27FC236}">
                <a16:creationId xmlns:a16="http://schemas.microsoft.com/office/drawing/2014/main" id="{20696502-26E0-F97A-687A-41CB5A509E26}"/>
              </a:ext>
            </a:extLst>
          </p:cNvPr>
          <p:cNvSpPr>
            <a:spLocks noGrp="1"/>
          </p:cNvSpPr>
          <p:nvPr>
            <p:ph idx="1"/>
          </p:nvPr>
        </p:nvSpPr>
        <p:spPr>
          <a:xfrm>
            <a:off x="545284" y="713065"/>
            <a:ext cx="10808516" cy="5643285"/>
          </a:xfrm>
        </p:spPr>
        <p:txBody>
          <a:bodyPr>
            <a:noAutofit/>
          </a:bodyPr>
          <a:lstStyle/>
          <a:p>
            <a:pPr lvl="0"/>
            <a:r>
              <a:rPr lang="en-US" sz="2000" dirty="0">
                <a:latin typeface="Times New Roman" panose="02020603050405020304" pitchFamily="18" charset="0"/>
                <a:cs typeface="Times New Roman" panose="02020603050405020304" pitchFamily="18" charset="0"/>
              </a:rPr>
              <a:t>Federal savings from elimination of health care insurance companies from  management of benefits and payments, provider contract management, company overhead, operating costs and profits.</a:t>
            </a:r>
          </a:p>
          <a:p>
            <a:pPr lvl="0"/>
            <a:r>
              <a:rPr lang="en-US" sz="2000" dirty="0">
                <a:latin typeface="Times New Roman" panose="02020603050405020304" pitchFamily="18" charset="0"/>
                <a:cs typeface="Times New Roman" panose="02020603050405020304" pitchFamily="18" charset="0"/>
              </a:rPr>
              <a:t>Reduction in health care service claims due to better Health care: early intervention, timely care, shorter, less intense episodes, and shorter recovery </a:t>
            </a:r>
          </a:p>
          <a:p>
            <a:pPr lvl="0"/>
            <a:r>
              <a:rPr lang="en-US" sz="2000" dirty="0">
                <a:latin typeface="Times New Roman" panose="02020603050405020304" pitchFamily="18" charset="0"/>
                <a:cs typeface="Times New Roman" panose="02020603050405020304" pitchFamily="18" charset="0"/>
              </a:rPr>
              <a:t>Potential reduced federal funding of poverty-based programs by getting people out of poverty, including persons suffering mental illness.</a:t>
            </a:r>
          </a:p>
          <a:p>
            <a:pPr lvl="0"/>
            <a:r>
              <a:rPr lang="en-US" sz="2000" dirty="0">
                <a:latin typeface="Times New Roman" panose="02020603050405020304" pitchFamily="18" charset="0"/>
                <a:cs typeface="Times New Roman" panose="02020603050405020304" pitchFamily="18" charset="0"/>
              </a:rPr>
              <a:t>Reduced mentally ill inmates in Federal prisons.</a:t>
            </a:r>
          </a:p>
          <a:p>
            <a:pPr lvl="0"/>
            <a:r>
              <a:rPr lang="en-US" sz="2000" dirty="0">
                <a:latin typeface="Times New Roman" panose="02020603050405020304" pitchFamily="18" charset="0"/>
                <a:cs typeface="Times New Roman" panose="02020603050405020304" pitchFamily="18" charset="0"/>
              </a:rPr>
              <a:t>Reduced  CMS administration/oversight for each State’s eliminated matched-share of Medicaid and ACA budgets.</a:t>
            </a:r>
          </a:p>
          <a:p>
            <a:pPr lvl="0"/>
            <a:r>
              <a:rPr lang="en-US" sz="2000" dirty="0">
                <a:latin typeface="Times New Roman" panose="02020603050405020304" pitchFamily="18" charset="0"/>
                <a:cs typeface="Times New Roman" panose="02020603050405020304" pitchFamily="18" charset="0"/>
              </a:rPr>
              <a:t>Revenue from the deductibles on benefits that are assessed based on a graduated scale of recipient greater ability to pay and to offset costs of subsidies.</a:t>
            </a:r>
          </a:p>
          <a:p>
            <a:pPr lvl="0"/>
            <a:r>
              <a:rPr lang="en-US" sz="2000" dirty="0">
                <a:latin typeface="Times New Roman" panose="02020603050405020304" pitchFamily="18" charset="0"/>
                <a:cs typeface="Times New Roman" panose="02020603050405020304" pitchFamily="18" charset="0"/>
              </a:rPr>
              <a:t>Recognition of, and improved response to potential pandemics</a:t>
            </a:r>
          </a:p>
          <a:p>
            <a:pPr lvl="0"/>
            <a:r>
              <a:rPr lang="en-US" sz="2000" dirty="0">
                <a:latin typeface="Times New Roman" panose="02020603050405020304" pitchFamily="18" charset="0"/>
                <a:cs typeface="Times New Roman" panose="02020603050405020304" pitchFamily="18" charset="0"/>
              </a:rPr>
              <a:t>Better understanding of how to get better outcomes by analysis of real case histories and feedback from the field. </a:t>
            </a:r>
          </a:p>
          <a:p>
            <a:pPr lvl="0"/>
            <a:r>
              <a:rPr lang="en-US" sz="2000" dirty="0">
                <a:latin typeface="Times New Roman" panose="02020603050405020304" pitchFamily="18" charset="0"/>
                <a:cs typeface="Times New Roman" panose="02020603050405020304" pitchFamily="18" charset="0"/>
              </a:rPr>
              <a:t>Include Federal employees, including Congress and Administration as national system recipients and their families. These people in government need to get the same health care that they unleash on everybody else.</a:t>
            </a:r>
          </a:p>
        </p:txBody>
      </p:sp>
      <p:sp>
        <p:nvSpPr>
          <p:cNvPr id="3" name="Date Placeholder 2">
            <a:extLst>
              <a:ext uri="{FF2B5EF4-FFF2-40B4-BE49-F238E27FC236}">
                <a16:creationId xmlns:a16="http://schemas.microsoft.com/office/drawing/2014/main" id="{8C1DA204-D7EC-D26A-8A02-A328CB5D2E1C}"/>
              </a:ext>
            </a:extLst>
          </p:cNvPr>
          <p:cNvSpPr>
            <a:spLocks noGrp="1"/>
          </p:cNvSpPr>
          <p:nvPr>
            <p:ph type="dt" sz="half" idx="10"/>
          </p:nvPr>
        </p:nvSpPr>
        <p:spPr/>
        <p:txBody>
          <a:bodyPr/>
          <a:lstStyle/>
          <a:p>
            <a:r>
              <a:rPr lang="en-US"/>
              <a:t>December 20, 2025</a:t>
            </a:r>
            <a:endParaRPr lang="en-US" dirty="0"/>
          </a:p>
        </p:txBody>
      </p:sp>
      <p:sp>
        <p:nvSpPr>
          <p:cNvPr id="4" name="Slide Number Placeholder 3">
            <a:extLst>
              <a:ext uri="{FF2B5EF4-FFF2-40B4-BE49-F238E27FC236}">
                <a16:creationId xmlns:a16="http://schemas.microsoft.com/office/drawing/2014/main" id="{BC188C2B-76ED-490A-DEA4-865A14E8BC0F}"/>
              </a:ext>
            </a:extLst>
          </p:cNvPr>
          <p:cNvSpPr>
            <a:spLocks noGrp="1"/>
          </p:cNvSpPr>
          <p:nvPr>
            <p:ph type="sldNum" sz="quarter" idx="12"/>
          </p:nvPr>
        </p:nvSpPr>
        <p:spPr/>
        <p:txBody>
          <a:bodyPr/>
          <a:lstStyle/>
          <a:p>
            <a:fld id="{6815756C-320B-48D7-9E5B-C0A336402CDB}" type="slidenum">
              <a:rPr lang="en-US" smtClean="0"/>
              <a:t>18</a:t>
            </a:fld>
            <a:endParaRPr lang="en-US"/>
          </a:p>
        </p:txBody>
      </p:sp>
    </p:spTree>
    <p:extLst>
      <p:ext uri="{BB962C8B-B14F-4D97-AF65-F5344CB8AC3E}">
        <p14:creationId xmlns:p14="http://schemas.microsoft.com/office/powerpoint/2010/main" val="7728867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D2DF7D-012B-327C-100E-67836AAF57C3}"/>
              </a:ext>
            </a:extLst>
          </p:cNvPr>
          <p:cNvSpPr>
            <a:spLocks noGrp="1"/>
          </p:cNvSpPr>
          <p:nvPr>
            <p:ph type="title"/>
          </p:nvPr>
        </p:nvSpPr>
        <p:spPr>
          <a:xfrm>
            <a:off x="838200" y="426513"/>
            <a:ext cx="10515600" cy="404279"/>
          </a:xfrm>
        </p:spPr>
        <p:txBody>
          <a:bodyPr>
            <a:noAutofit/>
          </a:bodyPr>
          <a:lstStyle/>
          <a:p>
            <a:pPr algn="ctr"/>
            <a:r>
              <a:rPr lang="en-US" sz="3600" dirty="0">
                <a:latin typeface="Arial Narrow" panose="020B0606020202030204" pitchFamily="34" charset="0"/>
              </a:rPr>
              <a:t>Improved Health Care Leadership</a:t>
            </a:r>
            <a:br>
              <a:rPr lang="en-US" sz="3600" dirty="0">
                <a:latin typeface="Arial Narrow" panose="020B0606020202030204" pitchFamily="34" charset="0"/>
              </a:rPr>
            </a:br>
            <a:endParaRPr lang="en-US" sz="3600" dirty="0">
              <a:latin typeface="Arial Narrow" panose="020B0606020202030204" pitchFamily="34" charset="0"/>
            </a:endParaRPr>
          </a:p>
        </p:txBody>
      </p:sp>
      <p:sp>
        <p:nvSpPr>
          <p:cNvPr id="3" name="Content Placeholder 2">
            <a:extLst>
              <a:ext uri="{FF2B5EF4-FFF2-40B4-BE49-F238E27FC236}">
                <a16:creationId xmlns:a16="http://schemas.microsoft.com/office/drawing/2014/main" id="{F75C3856-A9B1-F039-F32E-4F510BF41612}"/>
              </a:ext>
            </a:extLst>
          </p:cNvPr>
          <p:cNvSpPr>
            <a:spLocks noGrp="1"/>
          </p:cNvSpPr>
          <p:nvPr>
            <p:ph idx="1"/>
          </p:nvPr>
        </p:nvSpPr>
        <p:spPr>
          <a:xfrm>
            <a:off x="973667" y="778930"/>
            <a:ext cx="10515600" cy="5450417"/>
          </a:xfrm>
        </p:spPr>
        <p:txBody>
          <a:bodyPr>
            <a:normAutofit/>
          </a:bodyPr>
          <a:lstStyle/>
          <a:p>
            <a:pPr marL="0" indent="0">
              <a:buNone/>
            </a:pPr>
            <a:r>
              <a:rPr lang="en-US" sz="2400" dirty="0">
                <a:latin typeface="Times New Roman" panose="02020603050405020304" pitchFamily="18" charset="0"/>
                <a:cs typeface="Times New Roman" panose="02020603050405020304" pitchFamily="18" charset="0"/>
              </a:rPr>
              <a:t>Leadership is not confined to national system, managers, but it includes leaders in particular health care roles and community relationships, advocates, state and federal government, and so on. National collaboration should be facilitated by Oversight and Accountability organizations, working together.</a:t>
            </a:r>
          </a:p>
          <a:p>
            <a:pPr lvl="0"/>
            <a:r>
              <a:rPr lang="en-US" sz="2400" dirty="0">
                <a:latin typeface="Times New Roman" panose="02020603050405020304" pitchFamily="18" charset="0"/>
                <a:cs typeface="Times New Roman" panose="02020603050405020304" pitchFamily="18" charset="0"/>
              </a:rPr>
              <a:t>Participation by leaders throughout the system engaged in Industry and professional associations.</a:t>
            </a:r>
          </a:p>
          <a:p>
            <a:pPr lvl="0"/>
            <a:r>
              <a:rPr lang="en-US" sz="2400" dirty="0">
                <a:latin typeface="Times New Roman" panose="02020603050405020304" pitchFamily="18" charset="0"/>
                <a:cs typeface="Times New Roman" panose="02020603050405020304" pitchFamily="18" charset="0"/>
              </a:rPr>
              <a:t>Attention to strategic opportunities, potential initiation of clinical studies and trials. </a:t>
            </a:r>
          </a:p>
          <a:p>
            <a:pPr lvl="0"/>
            <a:r>
              <a:rPr lang="en-US" sz="2400" dirty="0">
                <a:latin typeface="Times New Roman" panose="02020603050405020304" pitchFamily="18" charset="0"/>
                <a:cs typeface="Times New Roman" panose="02020603050405020304" pitchFamily="18" charset="0"/>
              </a:rPr>
              <a:t>Insights for better treatments based on analyses of patient records for diagnoses, medications, treatment practices, patient </a:t>
            </a:r>
            <a:r>
              <a:rPr lang="en-US" sz="2400" dirty="0" err="1">
                <a:latin typeface="Times New Roman" panose="02020603050405020304" pitchFamily="18" charset="0"/>
                <a:cs typeface="Times New Roman" panose="02020603050405020304" pitchFamily="18" charset="0"/>
              </a:rPr>
              <a:t>historys</a:t>
            </a:r>
            <a:r>
              <a:rPr lang="en-US" sz="2400" dirty="0">
                <a:latin typeface="Times New Roman" panose="02020603050405020304" pitchFamily="18" charset="0"/>
                <a:cs typeface="Times New Roman" panose="02020603050405020304" pitchFamily="18" charset="0"/>
              </a:rPr>
              <a:t> and outcomes</a:t>
            </a:r>
          </a:p>
          <a:p>
            <a:pPr lvl="0"/>
            <a:r>
              <a:rPr lang="en-US" sz="2400" dirty="0">
                <a:latin typeface="Times New Roman" panose="02020603050405020304" pitchFamily="18" charset="0"/>
                <a:cs typeface="Times New Roman" panose="02020603050405020304" pitchFamily="18" charset="0"/>
              </a:rPr>
              <a:t>Better identification of long-term medication side effects and conflicts, </a:t>
            </a:r>
          </a:p>
          <a:p>
            <a:pPr lvl="0"/>
            <a:r>
              <a:rPr lang="en-US" sz="2400" dirty="0">
                <a:latin typeface="Times New Roman" panose="02020603050405020304" pitchFamily="18" charset="0"/>
                <a:cs typeface="Times New Roman" panose="02020603050405020304" pitchFamily="18" charset="0"/>
              </a:rPr>
              <a:t>Efficient formation and effective management of clinical trials</a:t>
            </a:r>
          </a:p>
          <a:p>
            <a:pPr lvl="0"/>
            <a:r>
              <a:rPr lang="en-US" sz="2400" dirty="0">
                <a:latin typeface="Times New Roman" panose="02020603050405020304" pitchFamily="18" charset="0"/>
                <a:cs typeface="Times New Roman" panose="02020603050405020304" pitchFamily="18" charset="0"/>
              </a:rPr>
              <a:t>Improved epidemiological analyses for trends and emerging epidemics</a:t>
            </a:r>
          </a:p>
          <a:p>
            <a:endParaRPr lang="en-US" dirty="0"/>
          </a:p>
        </p:txBody>
      </p:sp>
      <p:sp>
        <p:nvSpPr>
          <p:cNvPr id="4" name="Date Placeholder 3">
            <a:extLst>
              <a:ext uri="{FF2B5EF4-FFF2-40B4-BE49-F238E27FC236}">
                <a16:creationId xmlns:a16="http://schemas.microsoft.com/office/drawing/2014/main" id="{92AE4E37-79E6-95DB-97DE-D4E0582B4C7B}"/>
              </a:ext>
            </a:extLst>
          </p:cNvPr>
          <p:cNvSpPr>
            <a:spLocks noGrp="1"/>
          </p:cNvSpPr>
          <p:nvPr>
            <p:ph type="dt" sz="half" idx="10"/>
          </p:nvPr>
        </p:nvSpPr>
        <p:spPr/>
        <p:txBody>
          <a:bodyPr/>
          <a:lstStyle/>
          <a:p>
            <a:r>
              <a:rPr lang="en-US"/>
              <a:t>December 20, 2025</a:t>
            </a:r>
          </a:p>
        </p:txBody>
      </p:sp>
      <p:sp>
        <p:nvSpPr>
          <p:cNvPr id="5" name="Slide Number Placeholder 4">
            <a:extLst>
              <a:ext uri="{FF2B5EF4-FFF2-40B4-BE49-F238E27FC236}">
                <a16:creationId xmlns:a16="http://schemas.microsoft.com/office/drawing/2014/main" id="{8A2A4B1E-5C89-8543-E17D-9B82ADCC0435}"/>
              </a:ext>
            </a:extLst>
          </p:cNvPr>
          <p:cNvSpPr>
            <a:spLocks noGrp="1"/>
          </p:cNvSpPr>
          <p:nvPr>
            <p:ph type="sldNum" sz="quarter" idx="12"/>
          </p:nvPr>
        </p:nvSpPr>
        <p:spPr/>
        <p:txBody>
          <a:bodyPr/>
          <a:lstStyle/>
          <a:p>
            <a:fld id="{6815756C-320B-48D7-9E5B-C0A336402CDB}" type="slidenum">
              <a:rPr lang="en-US" smtClean="0"/>
              <a:t>19</a:t>
            </a:fld>
            <a:endParaRPr lang="en-US"/>
          </a:p>
        </p:txBody>
      </p:sp>
    </p:spTree>
    <p:extLst>
      <p:ext uri="{BB962C8B-B14F-4D97-AF65-F5344CB8AC3E}">
        <p14:creationId xmlns:p14="http://schemas.microsoft.com/office/powerpoint/2010/main" val="2262739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32CFD-D062-66D3-6E34-2AC514B736F9}"/>
              </a:ext>
            </a:extLst>
          </p:cNvPr>
          <p:cNvSpPr>
            <a:spLocks noGrp="1"/>
          </p:cNvSpPr>
          <p:nvPr>
            <p:ph type="title"/>
          </p:nvPr>
        </p:nvSpPr>
        <p:spPr>
          <a:xfrm>
            <a:off x="838200" y="139555"/>
            <a:ext cx="10515600" cy="1325563"/>
          </a:xfrm>
        </p:spPr>
        <p:txBody>
          <a:bodyPr>
            <a:normAutofit/>
          </a:bodyPr>
          <a:lstStyle/>
          <a:p>
            <a:pPr algn="ctr"/>
            <a:r>
              <a:rPr lang="en-US" sz="3200" dirty="0">
                <a:latin typeface="Arial Narrow" panose="020B0606020202030204" pitchFamily="34" charset="0"/>
              </a:rPr>
              <a:t>What is the Proposed Single Payer System</a:t>
            </a:r>
          </a:p>
        </p:txBody>
      </p:sp>
      <p:sp>
        <p:nvSpPr>
          <p:cNvPr id="3" name="Content Placeholder 2">
            <a:extLst>
              <a:ext uri="{FF2B5EF4-FFF2-40B4-BE49-F238E27FC236}">
                <a16:creationId xmlns:a16="http://schemas.microsoft.com/office/drawing/2014/main" id="{42A64990-D251-F1D6-8B06-3944353F38ED}"/>
              </a:ext>
            </a:extLst>
          </p:cNvPr>
          <p:cNvSpPr>
            <a:spLocks noGrp="1"/>
          </p:cNvSpPr>
          <p:nvPr>
            <p:ph idx="1"/>
          </p:nvPr>
        </p:nvSpPr>
        <p:spPr>
          <a:xfrm>
            <a:off x="722167" y="1288473"/>
            <a:ext cx="10747665" cy="5067877"/>
          </a:xfrm>
        </p:spPr>
        <p:txBody>
          <a:bodyPr>
            <a:normAutofit fontScale="70000" lnSpcReduction="20000"/>
          </a:bodyPr>
          <a:lstStyle/>
          <a:p>
            <a:r>
              <a:rPr lang="en-US" dirty="0"/>
              <a:t>A central government organization that manages the funding, payments and operations for delivery of health care services, nation-wide. </a:t>
            </a:r>
          </a:p>
          <a:p>
            <a:r>
              <a:rPr lang="en-US" dirty="0"/>
              <a:t>Fundamental to this approach is Fee-For-Service billing for contract, health care services delivered to each person enrolled as patients of the Single Payer system.</a:t>
            </a:r>
          </a:p>
          <a:p>
            <a:r>
              <a:rPr lang="en-US" dirty="0"/>
              <a:t>The national system will also manage patient records as the source for all patient medical records, with patient authorization for each selected provider, nationwide so a patients can seek services wherever they are, anywhere in the country.</a:t>
            </a:r>
          </a:p>
          <a:p>
            <a:r>
              <a:rPr lang="en-US" dirty="0"/>
              <a:t>Each provider is under contract to the national system administration that defines their obligations, authority, provider role, their information systems interaction with the national system, and their patients  served.</a:t>
            </a:r>
          </a:p>
          <a:p>
            <a:r>
              <a:rPr lang="en-US" dirty="0"/>
              <a:t>The system will be accountable to Congress for the delivery of services and compliance with the objectives defined in Part 2 pf this proposal. </a:t>
            </a:r>
          </a:p>
          <a:p>
            <a:r>
              <a:rPr lang="en-US" dirty="0"/>
              <a:t>Each state legislature and administration regulates the providers in their state and coordinates related state agencies.</a:t>
            </a:r>
          </a:p>
          <a:p>
            <a:r>
              <a:rPr lang="en-US" dirty="0"/>
              <a:t>An independent, Oversight and Accountability agency in each state performs oversight, accountability investigations, analysis, and it has legal authority to enforce corrective actions, and to ensure services are properly delivered with accountability to all levels of funding, up to Congress and the general public.</a:t>
            </a:r>
          </a:p>
          <a:p>
            <a:pPr marL="0" indent="0" algn="ctr">
              <a:buNone/>
            </a:pPr>
            <a:r>
              <a:rPr lang="en-US" b="1" dirty="0"/>
              <a:t>A Big Step Toward Restoring the Middle Class</a:t>
            </a:r>
          </a:p>
        </p:txBody>
      </p:sp>
      <p:sp>
        <p:nvSpPr>
          <p:cNvPr id="4" name="Date Placeholder 3">
            <a:extLst>
              <a:ext uri="{FF2B5EF4-FFF2-40B4-BE49-F238E27FC236}">
                <a16:creationId xmlns:a16="http://schemas.microsoft.com/office/drawing/2014/main" id="{6F23580D-02FD-A0C7-5385-FD91B7239D3C}"/>
              </a:ext>
            </a:extLst>
          </p:cNvPr>
          <p:cNvSpPr>
            <a:spLocks noGrp="1"/>
          </p:cNvSpPr>
          <p:nvPr>
            <p:ph type="dt" sz="half" idx="10"/>
          </p:nvPr>
        </p:nvSpPr>
        <p:spPr/>
        <p:txBody>
          <a:bodyPr/>
          <a:lstStyle/>
          <a:p>
            <a:r>
              <a:rPr lang="en-US"/>
              <a:t>December 20, 2025</a:t>
            </a:r>
          </a:p>
        </p:txBody>
      </p:sp>
      <p:sp>
        <p:nvSpPr>
          <p:cNvPr id="5" name="Slide Number Placeholder 4">
            <a:extLst>
              <a:ext uri="{FF2B5EF4-FFF2-40B4-BE49-F238E27FC236}">
                <a16:creationId xmlns:a16="http://schemas.microsoft.com/office/drawing/2014/main" id="{56E4B334-165D-92E2-19B3-DCFF2004264C}"/>
              </a:ext>
            </a:extLst>
          </p:cNvPr>
          <p:cNvSpPr>
            <a:spLocks noGrp="1"/>
          </p:cNvSpPr>
          <p:nvPr>
            <p:ph type="sldNum" sz="quarter" idx="12"/>
          </p:nvPr>
        </p:nvSpPr>
        <p:spPr/>
        <p:txBody>
          <a:bodyPr/>
          <a:lstStyle/>
          <a:p>
            <a:fld id="{6815756C-320B-48D7-9E5B-C0A336402CDB}" type="slidenum">
              <a:rPr lang="en-US" smtClean="0"/>
              <a:t>2</a:t>
            </a:fld>
            <a:endParaRPr lang="en-US" dirty="0"/>
          </a:p>
        </p:txBody>
      </p:sp>
    </p:spTree>
    <p:extLst>
      <p:ext uri="{BB962C8B-B14F-4D97-AF65-F5344CB8AC3E}">
        <p14:creationId xmlns:p14="http://schemas.microsoft.com/office/powerpoint/2010/main" val="39527327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3654A-340A-207D-5F2C-5CCEB6F550A7}"/>
              </a:ext>
            </a:extLst>
          </p:cNvPr>
          <p:cNvSpPr>
            <a:spLocks noGrp="1"/>
          </p:cNvSpPr>
          <p:nvPr>
            <p:ph type="title"/>
          </p:nvPr>
        </p:nvSpPr>
        <p:spPr>
          <a:xfrm>
            <a:off x="838200" y="482070"/>
            <a:ext cx="10515600" cy="540808"/>
          </a:xfrm>
        </p:spPr>
        <p:txBody>
          <a:bodyPr>
            <a:noAutofit/>
          </a:bodyPr>
          <a:lstStyle/>
          <a:p>
            <a:pPr algn="ctr"/>
            <a:r>
              <a:rPr lang="en-US" sz="3600" dirty="0">
                <a:latin typeface="Arial Narrow" panose="020B0606020202030204" pitchFamily="34" charset="0"/>
              </a:rPr>
              <a:t>State Benefits</a:t>
            </a:r>
            <a:br>
              <a:rPr lang="en-US" sz="3600" dirty="0">
                <a:latin typeface="Arial Narrow" panose="020B0606020202030204" pitchFamily="34" charset="0"/>
              </a:rPr>
            </a:br>
            <a:endParaRPr lang="en-US" sz="3600" dirty="0">
              <a:latin typeface="Arial Narrow" panose="020B0606020202030204" pitchFamily="34" charset="0"/>
            </a:endParaRPr>
          </a:p>
        </p:txBody>
      </p:sp>
      <p:sp>
        <p:nvSpPr>
          <p:cNvPr id="3" name="Content Placeholder 2">
            <a:extLst>
              <a:ext uri="{FF2B5EF4-FFF2-40B4-BE49-F238E27FC236}">
                <a16:creationId xmlns:a16="http://schemas.microsoft.com/office/drawing/2014/main" id="{4B410527-2D14-9D3C-903A-19E0983C6652}"/>
              </a:ext>
            </a:extLst>
          </p:cNvPr>
          <p:cNvSpPr>
            <a:spLocks noGrp="1"/>
          </p:cNvSpPr>
          <p:nvPr>
            <p:ph idx="1"/>
          </p:nvPr>
        </p:nvSpPr>
        <p:spPr>
          <a:xfrm>
            <a:off x="411061" y="822122"/>
            <a:ext cx="10942739" cy="5322562"/>
          </a:xfrm>
        </p:spPr>
        <p:txBody>
          <a:bodyPr>
            <a:noAutofit/>
          </a:bodyPr>
          <a:lstStyle/>
          <a:p>
            <a:pPr lvl="0"/>
            <a:r>
              <a:rPr lang="en-US" sz="2000" dirty="0">
                <a:latin typeface="Times New Roman" panose="02020603050405020304" pitchFamily="18" charset="0"/>
                <a:cs typeface="Times New Roman" panose="02020603050405020304" pitchFamily="18" charset="0"/>
              </a:rPr>
              <a:t>Reduction of poverty and mentally ill populations reduce the burdens on many associated state agencies such as welfare, social services and criminal justice</a:t>
            </a:r>
          </a:p>
          <a:p>
            <a:pPr lvl="0"/>
            <a:r>
              <a:rPr lang="en-US" sz="2000" dirty="0">
                <a:latin typeface="Times New Roman" panose="02020603050405020304" pitchFamily="18" charset="0"/>
                <a:cs typeface="Times New Roman" panose="02020603050405020304" pitchFamily="18" charset="0"/>
              </a:rPr>
              <a:t>State Oversight and Accountability agencies of the Federal health care system (replaces other, state funded, oversight and complaint-resolution organizations s well as conflicts of interest.</a:t>
            </a:r>
          </a:p>
          <a:p>
            <a:pPr lvl="0"/>
            <a:r>
              <a:rPr lang="en-US" sz="2000" dirty="0">
                <a:latin typeface="Times New Roman" panose="02020603050405020304" pitchFamily="18" charset="0"/>
                <a:cs typeface="Times New Roman" panose="02020603050405020304" pitchFamily="18" charset="0"/>
              </a:rPr>
              <a:t>Reduced school suicides, bullying, violence, drop-outs through childhood, psychotherapy interventions </a:t>
            </a:r>
          </a:p>
          <a:p>
            <a:pPr lvl="0"/>
            <a:r>
              <a:rPr lang="en-US" sz="2000" dirty="0">
                <a:latin typeface="Times New Roman" panose="02020603050405020304" pitchFamily="18" charset="0"/>
                <a:cs typeface="Times New Roman" panose="02020603050405020304" pitchFamily="18" charset="0"/>
              </a:rPr>
              <a:t>Elimination of most of the Medicaid-match, state budget.</a:t>
            </a:r>
          </a:p>
          <a:p>
            <a:pPr lvl="0"/>
            <a:r>
              <a:rPr lang="en-US" sz="2000" dirty="0">
                <a:latin typeface="Times New Roman" panose="02020603050405020304" pitchFamily="18" charset="0"/>
                <a:cs typeface="Times New Roman" panose="02020603050405020304" pitchFamily="18" charset="0"/>
              </a:rPr>
              <a:t>Elimination of government employee health insurance costs</a:t>
            </a:r>
          </a:p>
          <a:p>
            <a:pPr lvl="0"/>
            <a:r>
              <a:rPr lang="en-US" sz="2000" dirty="0">
                <a:latin typeface="Times New Roman" panose="02020603050405020304" pitchFamily="18" charset="0"/>
                <a:cs typeface="Times New Roman" panose="02020603050405020304" pitchFamily="18" charset="0"/>
              </a:rPr>
              <a:t>Reduction in criminal justice, state and local, due to reduction in mental health, criminal behavior, and domestic violence through better mental health interventions and treatment (psychotherapy)</a:t>
            </a:r>
          </a:p>
          <a:p>
            <a:pPr lvl="0"/>
            <a:r>
              <a:rPr lang="en-US" sz="2000" dirty="0">
                <a:latin typeface="Times New Roman" panose="02020603050405020304" pitchFamily="18" charset="0"/>
                <a:cs typeface="Times New Roman" panose="02020603050405020304" pitchFamily="18" charset="0"/>
              </a:rPr>
              <a:t>Reduction of Jail and prison, health care costs (only some states use Medicaid).</a:t>
            </a:r>
          </a:p>
          <a:p>
            <a:pPr lvl="0"/>
            <a:r>
              <a:rPr lang="en-US" sz="2000" dirty="0">
                <a:latin typeface="Times New Roman" panose="02020603050405020304" pitchFamily="18" charset="0"/>
                <a:cs typeface="Times New Roman" panose="02020603050405020304" pitchFamily="18" charset="0"/>
              </a:rPr>
              <a:t>Reduction in jail and prison costs due to reduction in mentally ill inmates, through early, peace officer, intervention, improved treatment and rehabilitation.</a:t>
            </a:r>
          </a:p>
          <a:p>
            <a:pPr lvl="0"/>
            <a:r>
              <a:rPr lang="en-US" sz="2000" dirty="0">
                <a:latin typeface="Times New Roman" panose="02020603050405020304" pitchFamily="18" charset="0"/>
                <a:cs typeface="Times New Roman" panose="02020603050405020304" pitchFamily="18" charset="0"/>
              </a:rPr>
              <a:t>Reduction in shootings, domestic abuse and trauma through early intervention for psychotherapy, medications if appropriate, and rehabilitation, before the disturbed thinking becomes a more serious behavioral problem.</a:t>
            </a:r>
          </a:p>
        </p:txBody>
      </p:sp>
      <p:sp>
        <p:nvSpPr>
          <p:cNvPr id="4" name="Date Placeholder 3">
            <a:extLst>
              <a:ext uri="{FF2B5EF4-FFF2-40B4-BE49-F238E27FC236}">
                <a16:creationId xmlns:a16="http://schemas.microsoft.com/office/drawing/2014/main" id="{6CDBFAA9-E776-2DF6-8908-EDE0BDEAD6D6}"/>
              </a:ext>
            </a:extLst>
          </p:cNvPr>
          <p:cNvSpPr>
            <a:spLocks noGrp="1"/>
          </p:cNvSpPr>
          <p:nvPr>
            <p:ph type="dt" sz="half" idx="10"/>
          </p:nvPr>
        </p:nvSpPr>
        <p:spPr/>
        <p:txBody>
          <a:bodyPr/>
          <a:lstStyle/>
          <a:p>
            <a:r>
              <a:rPr lang="en-US"/>
              <a:t>December 20, 2025</a:t>
            </a:r>
          </a:p>
        </p:txBody>
      </p:sp>
      <p:sp>
        <p:nvSpPr>
          <p:cNvPr id="5" name="Slide Number Placeholder 4">
            <a:extLst>
              <a:ext uri="{FF2B5EF4-FFF2-40B4-BE49-F238E27FC236}">
                <a16:creationId xmlns:a16="http://schemas.microsoft.com/office/drawing/2014/main" id="{653E0A3D-F988-4DFA-ABBF-39EAEEF31FEF}"/>
              </a:ext>
            </a:extLst>
          </p:cNvPr>
          <p:cNvSpPr>
            <a:spLocks noGrp="1"/>
          </p:cNvSpPr>
          <p:nvPr>
            <p:ph type="sldNum" sz="quarter" idx="12"/>
          </p:nvPr>
        </p:nvSpPr>
        <p:spPr/>
        <p:txBody>
          <a:bodyPr/>
          <a:lstStyle/>
          <a:p>
            <a:fld id="{6815756C-320B-48D7-9E5B-C0A336402CDB}" type="slidenum">
              <a:rPr lang="en-US" smtClean="0"/>
              <a:t>20</a:t>
            </a:fld>
            <a:endParaRPr lang="en-US"/>
          </a:p>
        </p:txBody>
      </p:sp>
    </p:spTree>
    <p:extLst>
      <p:ext uri="{BB962C8B-B14F-4D97-AF65-F5344CB8AC3E}">
        <p14:creationId xmlns:p14="http://schemas.microsoft.com/office/powerpoint/2010/main" val="37479242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4124B-5783-3F99-CC56-EF68CDF535EC}"/>
              </a:ext>
            </a:extLst>
          </p:cNvPr>
          <p:cNvSpPr>
            <a:spLocks noGrp="1"/>
          </p:cNvSpPr>
          <p:nvPr>
            <p:ph type="title"/>
          </p:nvPr>
        </p:nvSpPr>
        <p:spPr>
          <a:xfrm>
            <a:off x="838200" y="136526"/>
            <a:ext cx="10515600" cy="549274"/>
          </a:xfrm>
        </p:spPr>
        <p:txBody>
          <a:bodyPr>
            <a:noAutofit/>
          </a:bodyPr>
          <a:lstStyle/>
          <a:p>
            <a:pPr algn="ctr"/>
            <a:r>
              <a:rPr lang="en-US" sz="3600" dirty="0">
                <a:latin typeface="Arial Narrow" panose="020B0606020202030204" pitchFamily="34" charset="0"/>
              </a:rPr>
              <a:t>Benefits to Health Care Recipients</a:t>
            </a:r>
          </a:p>
        </p:txBody>
      </p:sp>
      <p:sp>
        <p:nvSpPr>
          <p:cNvPr id="3" name="Content Placeholder 2">
            <a:extLst>
              <a:ext uri="{FF2B5EF4-FFF2-40B4-BE49-F238E27FC236}">
                <a16:creationId xmlns:a16="http://schemas.microsoft.com/office/drawing/2014/main" id="{D686A1EF-A0E8-BB11-1A40-481CF34474DC}"/>
              </a:ext>
            </a:extLst>
          </p:cNvPr>
          <p:cNvSpPr>
            <a:spLocks noGrp="1"/>
          </p:cNvSpPr>
          <p:nvPr>
            <p:ph idx="1"/>
          </p:nvPr>
        </p:nvSpPr>
        <p:spPr>
          <a:xfrm>
            <a:off x="285226" y="685801"/>
            <a:ext cx="11618522" cy="5894676"/>
          </a:xfrm>
        </p:spPr>
        <p:txBody>
          <a:bodyPr>
            <a:noAutofit/>
          </a:bodyPr>
          <a:lstStyle/>
          <a:p>
            <a:pPr lvl="0"/>
            <a:r>
              <a:rPr lang="en-US" sz="2000" dirty="0"/>
              <a:t>Health care that is Equitable, Quality, Affordable, Accessible and Accountable, </a:t>
            </a:r>
          </a:p>
          <a:p>
            <a:pPr lvl="0"/>
            <a:r>
              <a:rPr lang="en-US" sz="2000" dirty="0"/>
              <a:t>Psychotherapy will significantly rehabilitate persons in poverty, and persons with serious mental illness, resulting in major reductions in the number of persons currently in Medicaid. </a:t>
            </a:r>
          </a:p>
          <a:p>
            <a:r>
              <a:rPr lang="en-US" sz="2000" dirty="0"/>
              <a:t>School Child intervention is critical for the next generation. An unrecognized number of elementary children suffer from some mental disturbance that interferes with learning, and may grow into bullying, suicide or violence. In addition, children need to develop adult minds, prepared to cope with a complex world.</a:t>
            </a:r>
          </a:p>
          <a:p>
            <a:r>
              <a:rPr lang="en-US" sz="2000" dirty="0"/>
              <a:t>Elimination of employer-paid health insurance will eliminate job-change or loss, health risks. Cost of employer health insurance will become employee income. </a:t>
            </a:r>
          </a:p>
          <a:p>
            <a:pPr lvl="0"/>
            <a:r>
              <a:rPr lang="en-US" sz="2000" dirty="0"/>
              <a:t>Crisis/emergency response teams that have health information, nationwide, and support of mental health professionals, will have more peaceful outcomes. </a:t>
            </a:r>
          </a:p>
          <a:p>
            <a:pPr lvl="0"/>
            <a:r>
              <a:rPr lang="en-US" sz="2000" dirty="0"/>
              <a:t>Former Medicare recipients will have coverage that is extended for long-term care, so they will still have benefits from their somewhat lifelong contributions to the Medicare fund.</a:t>
            </a:r>
          </a:p>
          <a:p>
            <a:pPr lvl="0"/>
            <a:r>
              <a:rPr lang="en-US" sz="2000" dirty="0"/>
              <a:t>Elimination of Medicaid personal debt.</a:t>
            </a:r>
          </a:p>
          <a:p>
            <a:pPr lvl="0"/>
            <a:r>
              <a:rPr lang="en-US" sz="2000" dirty="0"/>
              <a:t>Patient-records, single source, means doctors have immediate access to information they need. </a:t>
            </a:r>
          </a:p>
          <a:p>
            <a:pPr lvl="0"/>
            <a:r>
              <a:rPr lang="en-US" sz="2000" dirty="0"/>
              <a:t>Health care coverage premiums and deductibles will be adjusted to be affordable so that everyone can afford proper health without a consequential risk of a health and economic crisis.</a:t>
            </a:r>
          </a:p>
          <a:p>
            <a:pPr lvl="0"/>
            <a:r>
              <a:rPr lang="en-US" sz="2000" dirty="0"/>
              <a:t>Health care that is always there and accessible.</a:t>
            </a:r>
          </a:p>
        </p:txBody>
      </p:sp>
      <p:sp>
        <p:nvSpPr>
          <p:cNvPr id="4" name="Date Placeholder 3">
            <a:extLst>
              <a:ext uri="{FF2B5EF4-FFF2-40B4-BE49-F238E27FC236}">
                <a16:creationId xmlns:a16="http://schemas.microsoft.com/office/drawing/2014/main" id="{F6E62600-1DCD-CC1C-EEED-F6A72D168DAD}"/>
              </a:ext>
            </a:extLst>
          </p:cNvPr>
          <p:cNvSpPr>
            <a:spLocks noGrp="1"/>
          </p:cNvSpPr>
          <p:nvPr>
            <p:ph type="dt" sz="half" idx="10"/>
          </p:nvPr>
        </p:nvSpPr>
        <p:spPr/>
        <p:txBody>
          <a:bodyPr/>
          <a:lstStyle/>
          <a:p>
            <a:r>
              <a:rPr lang="en-US"/>
              <a:t>December 20, 2025</a:t>
            </a:r>
          </a:p>
        </p:txBody>
      </p:sp>
      <p:sp>
        <p:nvSpPr>
          <p:cNvPr id="5" name="Slide Number Placeholder 4">
            <a:extLst>
              <a:ext uri="{FF2B5EF4-FFF2-40B4-BE49-F238E27FC236}">
                <a16:creationId xmlns:a16="http://schemas.microsoft.com/office/drawing/2014/main" id="{CCAA38FB-5853-04C6-907F-30A3227EE8EC}"/>
              </a:ext>
            </a:extLst>
          </p:cNvPr>
          <p:cNvSpPr>
            <a:spLocks noGrp="1"/>
          </p:cNvSpPr>
          <p:nvPr>
            <p:ph type="sldNum" sz="quarter" idx="12"/>
          </p:nvPr>
        </p:nvSpPr>
        <p:spPr/>
        <p:txBody>
          <a:bodyPr/>
          <a:lstStyle/>
          <a:p>
            <a:fld id="{6815756C-320B-48D7-9E5B-C0A336402CDB}" type="slidenum">
              <a:rPr lang="en-US" smtClean="0"/>
              <a:t>21</a:t>
            </a:fld>
            <a:endParaRPr lang="en-US"/>
          </a:p>
        </p:txBody>
      </p:sp>
    </p:spTree>
    <p:extLst>
      <p:ext uri="{BB962C8B-B14F-4D97-AF65-F5344CB8AC3E}">
        <p14:creationId xmlns:p14="http://schemas.microsoft.com/office/powerpoint/2010/main" val="42319919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6B9FE-B04C-A94E-D13E-6F9468D081F6}"/>
              </a:ext>
            </a:extLst>
          </p:cNvPr>
          <p:cNvSpPr>
            <a:spLocks noGrp="1"/>
          </p:cNvSpPr>
          <p:nvPr>
            <p:ph type="title"/>
          </p:nvPr>
        </p:nvSpPr>
        <p:spPr>
          <a:xfrm>
            <a:off x="838200" y="304801"/>
            <a:ext cx="10515600" cy="829732"/>
          </a:xfrm>
        </p:spPr>
        <p:txBody>
          <a:bodyPr>
            <a:noAutofit/>
          </a:bodyPr>
          <a:lstStyle/>
          <a:p>
            <a:pPr lvl="1" algn="ctr">
              <a:lnSpc>
                <a:spcPct val="150000"/>
              </a:lnSpc>
            </a:pPr>
            <a:r>
              <a:rPr lang="en-US" sz="3600" dirty="0">
                <a:latin typeface="Arial Narrow" panose="020B0606020202030204" pitchFamily="34" charset="0"/>
              </a:rPr>
              <a:t>Benefits to Employers that fund employee Benefits</a:t>
            </a:r>
          </a:p>
        </p:txBody>
      </p:sp>
      <p:sp>
        <p:nvSpPr>
          <p:cNvPr id="3" name="Content Placeholder 2">
            <a:extLst>
              <a:ext uri="{FF2B5EF4-FFF2-40B4-BE49-F238E27FC236}">
                <a16:creationId xmlns:a16="http://schemas.microsoft.com/office/drawing/2014/main" id="{2E9211AC-DD5F-4649-46A9-B973A1499C70}"/>
              </a:ext>
            </a:extLst>
          </p:cNvPr>
          <p:cNvSpPr>
            <a:spLocks noGrp="1"/>
          </p:cNvSpPr>
          <p:nvPr>
            <p:ph idx="1"/>
          </p:nvPr>
        </p:nvSpPr>
        <p:spPr>
          <a:xfrm>
            <a:off x="838200" y="1134533"/>
            <a:ext cx="10515600" cy="5042430"/>
          </a:xfrm>
        </p:spPr>
        <p:txBody>
          <a:bodyPr/>
          <a:lstStyle/>
          <a:p>
            <a:pPr lvl="0"/>
            <a:r>
              <a:rPr lang="en-US" dirty="0"/>
              <a:t>Elimination of employer-paid employee health insurance bill, along with insurance company and union negotiations.</a:t>
            </a:r>
          </a:p>
          <a:p>
            <a:pPr lvl="0"/>
            <a:r>
              <a:rPr lang="en-US" dirty="0"/>
              <a:t>Elimination of health care insurance costs improves international competition.</a:t>
            </a:r>
          </a:p>
          <a:p>
            <a:pPr lvl="0"/>
            <a:r>
              <a:rPr lang="en-US" dirty="0"/>
              <a:t>Reduced employee absences due to illness</a:t>
            </a:r>
          </a:p>
          <a:p>
            <a:pPr lvl="0"/>
            <a:r>
              <a:rPr lang="en-US" dirty="0"/>
              <a:t>Health care intervention for employees with personal and family-member mental heath concerns.</a:t>
            </a:r>
          </a:p>
          <a:p>
            <a:endParaRPr lang="en-US" dirty="0"/>
          </a:p>
        </p:txBody>
      </p:sp>
      <p:sp>
        <p:nvSpPr>
          <p:cNvPr id="4" name="Date Placeholder 3">
            <a:extLst>
              <a:ext uri="{FF2B5EF4-FFF2-40B4-BE49-F238E27FC236}">
                <a16:creationId xmlns:a16="http://schemas.microsoft.com/office/drawing/2014/main" id="{F1DCE8A7-1D39-898B-C345-9DA4BEC3529A}"/>
              </a:ext>
            </a:extLst>
          </p:cNvPr>
          <p:cNvSpPr>
            <a:spLocks noGrp="1"/>
          </p:cNvSpPr>
          <p:nvPr>
            <p:ph type="dt" sz="half" idx="10"/>
          </p:nvPr>
        </p:nvSpPr>
        <p:spPr/>
        <p:txBody>
          <a:bodyPr/>
          <a:lstStyle/>
          <a:p>
            <a:r>
              <a:rPr lang="en-US"/>
              <a:t>December 20, 2025</a:t>
            </a:r>
          </a:p>
        </p:txBody>
      </p:sp>
      <p:sp>
        <p:nvSpPr>
          <p:cNvPr id="5" name="Slide Number Placeholder 4">
            <a:extLst>
              <a:ext uri="{FF2B5EF4-FFF2-40B4-BE49-F238E27FC236}">
                <a16:creationId xmlns:a16="http://schemas.microsoft.com/office/drawing/2014/main" id="{A9745433-D9B9-2BFE-F472-34A5BD5BEA22}"/>
              </a:ext>
            </a:extLst>
          </p:cNvPr>
          <p:cNvSpPr>
            <a:spLocks noGrp="1"/>
          </p:cNvSpPr>
          <p:nvPr>
            <p:ph type="sldNum" sz="quarter" idx="12"/>
          </p:nvPr>
        </p:nvSpPr>
        <p:spPr/>
        <p:txBody>
          <a:bodyPr/>
          <a:lstStyle/>
          <a:p>
            <a:fld id="{6815756C-320B-48D7-9E5B-C0A336402CDB}" type="slidenum">
              <a:rPr lang="en-US" smtClean="0"/>
              <a:t>22</a:t>
            </a:fld>
            <a:endParaRPr lang="en-US"/>
          </a:p>
        </p:txBody>
      </p:sp>
    </p:spTree>
    <p:extLst>
      <p:ext uri="{BB962C8B-B14F-4D97-AF65-F5344CB8AC3E}">
        <p14:creationId xmlns:p14="http://schemas.microsoft.com/office/powerpoint/2010/main" val="11875202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7E542-09AC-53ED-3F12-D501A46631C6}"/>
              </a:ext>
            </a:extLst>
          </p:cNvPr>
          <p:cNvSpPr>
            <a:spLocks noGrp="1"/>
          </p:cNvSpPr>
          <p:nvPr>
            <p:ph type="title"/>
          </p:nvPr>
        </p:nvSpPr>
        <p:spPr>
          <a:xfrm>
            <a:off x="838200" y="626532"/>
            <a:ext cx="10515600" cy="423335"/>
          </a:xfrm>
        </p:spPr>
        <p:txBody>
          <a:bodyPr>
            <a:noAutofit/>
          </a:bodyPr>
          <a:lstStyle/>
          <a:p>
            <a:pPr algn="ctr"/>
            <a:r>
              <a:rPr lang="en-US" sz="3600" dirty="0">
                <a:latin typeface="Arial Narrow" panose="020B0606020202030204" pitchFamily="34" charset="0"/>
              </a:rPr>
              <a:t>Provider Benefits</a:t>
            </a:r>
            <a:br>
              <a:rPr lang="en-US" sz="3600" dirty="0">
                <a:latin typeface="Arial Narrow" panose="020B0606020202030204" pitchFamily="34" charset="0"/>
              </a:rPr>
            </a:br>
            <a:endParaRPr lang="en-US" sz="3600" dirty="0">
              <a:latin typeface="Arial Narrow" panose="020B0606020202030204" pitchFamily="34" charset="0"/>
            </a:endParaRPr>
          </a:p>
        </p:txBody>
      </p:sp>
      <p:sp>
        <p:nvSpPr>
          <p:cNvPr id="3" name="Content Placeholder 2">
            <a:extLst>
              <a:ext uri="{FF2B5EF4-FFF2-40B4-BE49-F238E27FC236}">
                <a16:creationId xmlns:a16="http://schemas.microsoft.com/office/drawing/2014/main" id="{2629649E-7CFA-9F23-BC2B-2973BEB0FD84}"/>
              </a:ext>
            </a:extLst>
          </p:cNvPr>
          <p:cNvSpPr>
            <a:spLocks noGrp="1"/>
          </p:cNvSpPr>
          <p:nvPr>
            <p:ph idx="1"/>
          </p:nvPr>
        </p:nvSpPr>
        <p:spPr>
          <a:xfrm>
            <a:off x="838200" y="1253330"/>
            <a:ext cx="10515600" cy="5103019"/>
          </a:xfrm>
        </p:spPr>
        <p:txBody>
          <a:bodyPr>
            <a:normAutofit fontScale="92500" lnSpcReduction="20000"/>
          </a:bodyPr>
          <a:lstStyle/>
          <a:p>
            <a:pPr lvl="0"/>
            <a:r>
              <a:rPr lang="en-US" dirty="0"/>
              <a:t>Reduced clerical workload due to only one payer, one benefits package, one set of portals, and one provider network. </a:t>
            </a:r>
          </a:p>
          <a:p>
            <a:pPr lvl="0"/>
            <a:r>
              <a:rPr lang="en-US" dirty="0"/>
              <a:t>Authorized professionals have rapid access to consolidated, nation-wide, patient records.</a:t>
            </a:r>
          </a:p>
          <a:p>
            <a:pPr lvl="0"/>
            <a:r>
              <a:rPr lang="en-US" dirty="0"/>
              <a:t>One set of system interfaces and one-contractor set of contract terms to reduce complexity and administrative support.</a:t>
            </a:r>
          </a:p>
          <a:p>
            <a:pPr lvl="0"/>
            <a:r>
              <a:rPr lang="en-US" dirty="0"/>
              <a:t>Reduced clerical workload caused by multiple insurance companies with different portals and supporting systems, different benefit restrictions, and cost-cutting schemes, and different claim payment and patient record systems.  </a:t>
            </a:r>
          </a:p>
          <a:p>
            <a:pPr lvl="0"/>
            <a:r>
              <a:rPr lang="en-US" dirty="0"/>
              <a:t>Appropriate compensation for quality services delivered, support personnel job satisfaction and less turnover.</a:t>
            </a:r>
          </a:p>
          <a:p>
            <a:pPr lvl="0"/>
            <a:r>
              <a:rPr lang="en-US" dirty="0"/>
              <a:t>Compensation for professional collaboration and consultation promotes better care and sharing of knowledge.</a:t>
            </a:r>
          </a:p>
          <a:p>
            <a:endParaRPr lang="en-US" dirty="0"/>
          </a:p>
        </p:txBody>
      </p:sp>
      <p:sp>
        <p:nvSpPr>
          <p:cNvPr id="4" name="Date Placeholder 3">
            <a:extLst>
              <a:ext uri="{FF2B5EF4-FFF2-40B4-BE49-F238E27FC236}">
                <a16:creationId xmlns:a16="http://schemas.microsoft.com/office/drawing/2014/main" id="{B5B17904-B365-5938-5008-B584084753A8}"/>
              </a:ext>
            </a:extLst>
          </p:cNvPr>
          <p:cNvSpPr>
            <a:spLocks noGrp="1"/>
          </p:cNvSpPr>
          <p:nvPr>
            <p:ph type="dt" sz="half" idx="10"/>
          </p:nvPr>
        </p:nvSpPr>
        <p:spPr/>
        <p:txBody>
          <a:bodyPr/>
          <a:lstStyle/>
          <a:p>
            <a:r>
              <a:rPr lang="en-US"/>
              <a:t>December 20, 2025</a:t>
            </a:r>
          </a:p>
        </p:txBody>
      </p:sp>
      <p:sp>
        <p:nvSpPr>
          <p:cNvPr id="5" name="Slide Number Placeholder 4">
            <a:extLst>
              <a:ext uri="{FF2B5EF4-FFF2-40B4-BE49-F238E27FC236}">
                <a16:creationId xmlns:a16="http://schemas.microsoft.com/office/drawing/2014/main" id="{830BD068-2B0F-57E2-8354-40AD229E8112}"/>
              </a:ext>
            </a:extLst>
          </p:cNvPr>
          <p:cNvSpPr>
            <a:spLocks noGrp="1"/>
          </p:cNvSpPr>
          <p:nvPr>
            <p:ph type="sldNum" sz="quarter" idx="12"/>
          </p:nvPr>
        </p:nvSpPr>
        <p:spPr/>
        <p:txBody>
          <a:bodyPr/>
          <a:lstStyle/>
          <a:p>
            <a:fld id="{6815756C-320B-48D7-9E5B-C0A336402CDB}" type="slidenum">
              <a:rPr lang="en-US" smtClean="0"/>
              <a:t>23</a:t>
            </a:fld>
            <a:endParaRPr lang="en-US"/>
          </a:p>
        </p:txBody>
      </p:sp>
    </p:spTree>
    <p:extLst>
      <p:ext uri="{BB962C8B-B14F-4D97-AF65-F5344CB8AC3E}">
        <p14:creationId xmlns:p14="http://schemas.microsoft.com/office/powerpoint/2010/main" val="35274069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4DC3BB-77C5-8D97-9A8B-B27E908E2CB0}"/>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4130871E-2626-1797-56F6-45A886976899}"/>
              </a:ext>
            </a:extLst>
          </p:cNvPr>
          <p:cNvSpPr>
            <a:spLocks noGrp="1"/>
          </p:cNvSpPr>
          <p:nvPr>
            <p:ph type="title"/>
          </p:nvPr>
        </p:nvSpPr>
        <p:spPr/>
        <p:txBody>
          <a:bodyPr>
            <a:normAutofit/>
          </a:bodyPr>
          <a:lstStyle/>
          <a:p>
            <a:pPr algn="ctr"/>
            <a:r>
              <a:rPr lang="en-US" dirty="0"/>
              <a:t>System Design Highlights</a:t>
            </a:r>
          </a:p>
        </p:txBody>
      </p:sp>
      <p:sp>
        <p:nvSpPr>
          <p:cNvPr id="8" name="Content Placeholder 7">
            <a:extLst>
              <a:ext uri="{FF2B5EF4-FFF2-40B4-BE49-F238E27FC236}">
                <a16:creationId xmlns:a16="http://schemas.microsoft.com/office/drawing/2014/main" id="{D5873DE1-1BE8-CA58-2CAE-386F294955EC}"/>
              </a:ext>
            </a:extLst>
          </p:cNvPr>
          <p:cNvSpPr>
            <a:spLocks noGrp="1"/>
          </p:cNvSpPr>
          <p:nvPr>
            <p:ph sz="half" idx="1"/>
          </p:nvPr>
        </p:nvSpPr>
        <p:spPr>
          <a:xfrm>
            <a:off x="838200" y="1822449"/>
            <a:ext cx="5617029" cy="4351338"/>
          </a:xfrm>
        </p:spPr>
        <p:txBody>
          <a:bodyPr>
            <a:normAutofit fontScale="77500" lnSpcReduction="20000"/>
          </a:bodyPr>
          <a:lstStyle/>
          <a:p>
            <a:r>
              <a:rPr lang="en-US" dirty="0"/>
              <a:t>Clear system objectives</a:t>
            </a:r>
          </a:p>
          <a:p>
            <a:r>
              <a:rPr lang="en-US" dirty="0"/>
              <a:t>Traceability and accountability</a:t>
            </a:r>
          </a:p>
          <a:p>
            <a:r>
              <a:rPr lang="en-US" dirty="0"/>
              <a:t>One National, Health Benefits Payer</a:t>
            </a:r>
          </a:p>
          <a:p>
            <a:r>
              <a:rPr lang="en-US" dirty="0"/>
              <a:t>Budget Planning VS Compensation</a:t>
            </a:r>
          </a:p>
          <a:p>
            <a:r>
              <a:rPr lang="en-US" dirty="0"/>
              <a:t>Consolidated Patient Records</a:t>
            </a:r>
          </a:p>
          <a:p>
            <a:r>
              <a:rPr lang="en-US" dirty="0"/>
              <a:t>Fee-For-Service Billing</a:t>
            </a:r>
          </a:p>
          <a:p>
            <a:r>
              <a:rPr lang="en-US" dirty="0"/>
              <a:t>One Health Care Benefits Package</a:t>
            </a:r>
          </a:p>
          <a:p>
            <a:r>
              <a:rPr lang="en-US" dirty="0"/>
              <a:t>Health Insurance Company Phase Out</a:t>
            </a:r>
          </a:p>
          <a:p>
            <a:r>
              <a:rPr lang="en-US" dirty="0"/>
              <a:t>One Health Care Provider Network</a:t>
            </a:r>
          </a:p>
          <a:p>
            <a:r>
              <a:rPr lang="en-US" dirty="0"/>
              <a:t>An Independent, Oversight and Accountability Agency in Each State</a:t>
            </a:r>
          </a:p>
          <a:p>
            <a:r>
              <a:rPr lang="en-US" dirty="0"/>
              <a:t>Standard Portals for different users</a:t>
            </a:r>
          </a:p>
          <a:p>
            <a:endParaRPr lang="en-US" dirty="0"/>
          </a:p>
        </p:txBody>
      </p:sp>
      <p:sp>
        <p:nvSpPr>
          <p:cNvPr id="2" name="Content Placeholder 1">
            <a:extLst>
              <a:ext uri="{FF2B5EF4-FFF2-40B4-BE49-F238E27FC236}">
                <a16:creationId xmlns:a16="http://schemas.microsoft.com/office/drawing/2014/main" id="{51E23255-D9A9-F6E3-17DB-72C3293DC1A2}"/>
              </a:ext>
            </a:extLst>
          </p:cNvPr>
          <p:cNvSpPr>
            <a:spLocks noGrp="1"/>
          </p:cNvSpPr>
          <p:nvPr>
            <p:ph sz="half" idx="2"/>
          </p:nvPr>
        </p:nvSpPr>
        <p:spPr>
          <a:xfrm>
            <a:off x="6455229" y="1822449"/>
            <a:ext cx="5181600" cy="4351338"/>
          </a:xfrm>
        </p:spPr>
        <p:txBody>
          <a:bodyPr>
            <a:normAutofit fontScale="77500" lnSpcReduction="20000"/>
          </a:bodyPr>
          <a:lstStyle/>
          <a:p>
            <a:r>
              <a:rPr lang="en-US" dirty="0"/>
              <a:t>No Medicaid, State-Match Funding, (no conflict of interest)</a:t>
            </a:r>
          </a:p>
          <a:p>
            <a:r>
              <a:rPr lang="en-US" dirty="0"/>
              <a:t>Equitable Subsidies and Co-Pays</a:t>
            </a:r>
          </a:p>
          <a:p>
            <a:r>
              <a:rPr lang="en-US" dirty="0"/>
              <a:t>Life-Long Health Care</a:t>
            </a:r>
          </a:p>
          <a:p>
            <a:r>
              <a:rPr lang="en-US" dirty="0"/>
              <a:t>Restore status of professionals: proper respect, certifications, and compensation</a:t>
            </a:r>
          </a:p>
          <a:p>
            <a:r>
              <a:rPr lang="en-US" dirty="0"/>
              <a:t>Pay for consulting, planning, and . professional judgement</a:t>
            </a:r>
          </a:p>
          <a:p>
            <a:r>
              <a:rPr lang="en-US" dirty="0"/>
              <a:t> Operational efficiency</a:t>
            </a:r>
          </a:p>
          <a:p>
            <a:r>
              <a:rPr lang="en-US" dirty="0"/>
              <a:t>Childhood mind development </a:t>
            </a:r>
          </a:p>
          <a:p>
            <a:r>
              <a:rPr lang="en-US" dirty="0"/>
              <a:t>Establish Psychotherapy benefits for a range of mental disturbances and intervention for recovery</a:t>
            </a:r>
          </a:p>
          <a:p>
            <a:endParaRPr lang="en-US" dirty="0"/>
          </a:p>
        </p:txBody>
      </p:sp>
      <p:sp>
        <p:nvSpPr>
          <p:cNvPr id="3" name="Date Placeholder 2">
            <a:extLst>
              <a:ext uri="{FF2B5EF4-FFF2-40B4-BE49-F238E27FC236}">
                <a16:creationId xmlns:a16="http://schemas.microsoft.com/office/drawing/2014/main" id="{67B9E028-15E7-0AA2-F556-50921109F318}"/>
              </a:ext>
            </a:extLst>
          </p:cNvPr>
          <p:cNvSpPr>
            <a:spLocks noGrp="1"/>
          </p:cNvSpPr>
          <p:nvPr>
            <p:ph type="dt" sz="half" idx="10"/>
          </p:nvPr>
        </p:nvSpPr>
        <p:spPr/>
        <p:txBody>
          <a:bodyPr/>
          <a:lstStyle/>
          <a:p>
            <a:r>
              <a:rPr lang="en-US"/>
              <a:t>December 20, 2025</a:t>
            </a:r>
          </a:p>
        </p:txBody>
      </p:sp>
      <p:sp>
        <p:nvSpPr>
          <p:cNvPr id="4" name="Slide Number Placeholder 3">
            <a:extLst>
              <a:ext uri="{FF2B5EF4-FFF2-40B4-BE49-F238E27FC236}">
                <a16:creationId xmlns:a16="http://schemas.microsoft.com/office/drawing/2014/main" id="{2DFB2B47-B975-F01E-6F1A-EB7E0B0FB696}"/>
              </a:ext>
            </a:extLst>
          </p:cNvPr>
          <p:cNvSpPr>
            <a:spLocks noGrp="1"/>
          </p:cNvSpPr>
          <p:nvPr>
            <p:ph type="sldNum" sz="quarter" idx="12"/>
          </p:nvPr>
        </p:nvSpPr>
        <p:spPr/>
        <p:txBody>
          <a:bodyPr/>
          <a:lstStyle/>
          <a:p>
            <a:fld id="{F2F23A48-25FD-4A37-96E4-CC8A1D547D42}" type="slidenum">
              <a:rPr lang="en-US" smtClean="0"/>
              <a:t>24</a:t>
            </a:fld>
            <a:endParaRPr lang="en-US"/>
          </a:p>
        </p:txBody>
      </p:sp>
    </p:spTree>
    <p:extLst>
      <p:ext uri="{BB962C8B-B14F-4D97-AF65-F5344CB8AC3E}">
        <p14:creationId xmlns:p14="http://schemas.microsoft.com/office/powerpoint/2010/main" val="8347375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95CF0-0033-92A4-96DA-0EB09ACF4339}"/>
              </a:ext>
            </a:extLst>
          </p:cNvPr>
          <p:cNvSpPr>
            <a:spLocks noGrp="1"/>
          </p:cNvSpPr>
          <p:nvPr>
            <p:ph type="title"/>
          </p:nvPr>
        </p:nvSpPr>
        <p:spPr>
          <a:xfrm>
            <a:off x="838200" y="365126"/>
            <a:ext cx="10515600" cy="673966"/>
          </a:xfrm>
        </p:spPr>
        <p:txBody>
          <a:bodyPr>
            <a:normAutofit fontScale="90000"/>
          </a:bodyPr>
          <a:lstStyle/>
          <a:p>
            <a:pPr algn="ctr"/>
            <a:r>
              <a:rPr lang="en-US" dirty="0"/>
              <a:t>Conclusion</a:t>
            </a:r>
          </a:p>
        </p:txBody>
      </p:sp>
      <p:sp>
        <p:nvSpPr>
          <p:cNvPr id="3" name="Content Placeholder 2">
            <a:extLst>
              <a:ext uri="{FF2B5EF4-FFF2-40B4-BE49-F238E27FC236}">
                <a16:creationId xmlns:a16="http://schemas.microsoft.com/office/drawing/2014/main" id="{E4BF336C-5753-7E81-CDEF-F410DF50DA54}"/>
              </a:ext>
            </a:extLst>
          </p:cNvPr>
          <p:cNvSpPr>
            <a:spLocks noGrp="1"/>
          </p:cNvSpPr>
          <p:nvPr>
            <p:ph idx="1"/>
          </p:nvPr>
        </p:nvSpPr>
        <p:spPr>
          <a:xfrm>
            <a:off x="838200" y="1122218"/>
            <a:ext cx="10515600" cy="5234132"/>
          </a:xfrm>
        </p:spPr>
        <p:txBody>
          <a:bodyPr>
            <a:normAutofit fontScale="92500"/>
          </a:bodyPr>
          <a:lstStyle/>
          <a:p>
            <a:r>
              <a:rPr lang="en-US" sz="1200" dirty="0"/>
              <a:t>This proposal represents a major, overdue change to health care in the United States.</a:t>
            </a:r>
          </a:p>
          <a:p>
            <a:r>
              <a:rPr lang="en-US" sz="1200" dirty="0"/>
              <a:t>There are an estimated 88 million people in Medicaid (poverty), with inadequate services, and the population is growing. A substantial number must be able to join the “middle class.” The new system will provide them with equitable, affordable, quality health care and </a:t>
            </a:r>
            <a:r>
              <a:rPr lang="en-US" sz="1200" dirty="0" err="1"/>
              <a:t>potenntial</a:t>
            </a:r>
            <a:r>
              <a:rPr lang="en-US" sz="1200" dirty="0"/>
              <a:t> for them to recover mentally, from the despair of poverty and mental disturbances. They will need complementary assistance to address other needs (</a:t>
            </a:r>
            <a:r>
              <a:rPr lang="en-US" sz="1200" dirty="0" err="1"/>
              <a:t>Maslow’’s</a:t>
            </a:r>
            <a:r>
              <a:rPr lang="en-US" sz="1200" dirty="0"/>
              <a:t> needs hierarchy) that they have lost.</a:t>
            </a:r>
          </a:p>
          <a:p>
            <a:r>
              <a:rPr lang="en-US" sz="1200" dirty="0"/>
              <a:t>Similarly, millions of people, with a serious mental illness receive medications to control their dysfunctional behavior, but no recover/rehabilitation to restore their brain like treatment for a stroke or PTSD. They also suffer from neglect of other physical ailments because their treatment is focused on their mental illness, and their symptoms make them less aware of other physical symptoms. These people represent a major expense for Medicaid, that might be substantially reduced with appropriate rehabilitative care to return a substantial number to more productive lives.</a:t>
            </a:r>
          </a:p>
          <a:p>
            <a:r>
              <a:rPr lang="en-US" sz="1200" dirty="0"/>
              <a:t> Insurance companies have been a major handicap on the current system. They charge a lot to manage benefits and payments in a manner that undermines quality of care, and takes a substantial profit. The net effect is that they cost a  lot of money and contribute nothing to improve the system or meet the real needs of persons of low income or poverty. They also increase the costs of everybody else, with no improvement of quality. It’s all about money.</a:t>
            </a:r>
          </a:p>
          <a:p>
            <a:r>
              <a:rPr lang="en-US" sz="1200" dirty="0"/>
              <a:t>The failure of the system at all levels is that there are conflicts of interest and a cost-saving bias in health care decisions, at multiple levels. Furthermore, there is no accountability for the actual delivery of appropriate services to persons who need them, particularly those who can least afford the burden of the cost of health care.</a:t>
            </a:r>
          </a:p>
          <a:p>
            <a:r>
              <a:rPr lang="en-US" sz="1200" dirty="0"/>
              <a:t>Iin addition, the multitude of insurance companies has created much duplication and diversity of the basic functions of health care management.  This proposal yields major savings by consolidation of basic functions such as provider contracts (multiple contracts with different insurance companies). Multiple claims processing systems with different submission requirements.  Patient records scattered across many providers so access to a single patient’s records may involve multiple queries into different systems for different sources. A consolidated patient records system will yield substantial savings in clerical and professional time, and also support valuable epidemiological studies for the nation.</a:t>
            </a:r>
          </a:p>
          <a:p>
            <a:r>
              <a:rPr lang="en-US" sz="1200" dirty="0"/>
              <a:t>An independent Oversight and Accountability agency (O&amp;A) in each state will investigate inappropriate practices and complaints, in the interest of the people who are served by the system, and report the status and problems to the national system administration, to state governments, to Congress, and to the public, and will take legal corrective action if necessary. </a:t>
            </a:r>
          </a:p>
          <a:p>
            <a:r>
              <a:rPr lang="en-US" sz="1200" dirty="0"/>
              <a:t>The system is no longer a burdens each state to pay a Medicaid matching budget while takin on responsibility for managing the delivery of services without adequate funding (a conflict of interest of both parties). States will still regulate the providers in their state and coordinate other, related state agencies, with the assistance of their O&amp;A agency to hold the system  accountable.</a:t>
            </a:r>
          </a:p>
          <a:p>
            <a:r>
              <a:rPr lang="en-US" sz="1200" dirty="0"/>
              <a:t>Improvement of health care personnel compensation and job satisfaction will have a significant impact on the current decline of qualified and dedicated health care workforce and the quality of their work.</a:t>
            </a:r>
          </a:p>
          <a:p>
            <a:r>
              <a:rPr lang="en-US" sz="1200" b="1" dirty="0"/>
              <a:t>The time for change is long overdue, current chaos is an opportunity for change. The aspiring, middle class voters are ready. </a:t>
            </a:r>
          </a:p>
        </p:txBody>
      </p:sp>
      <p:sp>
        <p:nvSpPr>
          <p:cNvPr id="4" name="Date Placeholder 3">
            <a:extLst>
              <a:ext uri="{FF2B5EF4-FFF2-40B4-BE49-F238E27FC236}">
                <a16:creationId xmlns:a16="http://schemas.microsoft.com/office/drawing/2014/main" id="{57696BF3-B069-8A52-6AC2-A204C6D59213}"/>
              </a:ext>
            </a:extLst>
          </p:cNvPr>
          <p:cNvSpPr>
            <a:spLocks noGrp="1"/>
          </p:cNvSpPr>
          <p:nvPr>
            <p:ph type="dt" sz="half" idx="10"/>
          </p:nvPr>
        </p:nvSpPr>
        <p:spPr/>
        <p:txBody>
          <a:bodyPr/>
          <a:lstStyle/>
          <a:p>
            <a:r>
              <a:rPr lang="en-US"/>
              <a:t>December 20, 2025</a:t>
            </a:r>
            <a:endParaRPr lang="en-US" dirty="0"/>
          </a:p>
        </p:txBody>
      </p:sp>
      <p:sp>
        <p:nvSpPr>
          <p:cNvPr id="5" name="Slide Number Placeholder 4">
            <a:extLst>
              <a:ext uri="{FF2B5EF4-FFF2-40B4-BE49-F238E27FC236}">
                <a16:creationId xmlns:a16="http://schemas.microsoft.com/office/drawing/2014/main" id="{6E551280-911B-3586-025E-649B51BE3738}"/>
              </a:ext>
            </a:extLst>
          </p:cNvPr>
          <p:cNvSpPr>
            <a:spLocks noGrp="1"/>
          </p:cNvSpPr>
          <p:nvPr>
            <p:ph type="sldNum" sz="quarter" idx="12"/>
          </p:nvPr>
        </p:nvSpPr>
        <p:spPr/>
        <p:txBody>
          <a:bodyPr/>
          <a:lstStyle/>
          <a:p>
            <a:fld id="{6815756C-320B-48D7-9E5B-C0A336402CDB}" type="slidenum">
              <a:rPr lang="en-US" smtClean="0"/>
              <a:t>25</a:t>
            </a:fld>
            <a:endParaRPr lang="en-US"/>
          </a:p>
        </p:txBody>
      </p:sp>
    </p:spTree>
    <p:extLst>
      <p:ext uri="{BB962C8B-B14F-4D97-AF65-F5344CB8AC3E}">
        <p14:creationId xmlns:p14="http://schemas.microsoft.com/office/powerpoint/2010/main" val="583835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F0B990B-F3AC-DF52-C91C-C2408293851E}"/>
              </a:ext>
            </a:extLst>
          </p:cNvPr>
          <p:cNvSpPr>
            <a:spLocks noGrp="1"/>
          </p:cNvSpPr>
          <p:nvPr>
            <p:ph type="title"/>
          </p:nvPr>
        </p:nvSpPr>
        <p:spPr>
          <a:xfrm>
            <a:off x="838200" y="365125"/>
            <a:ext cx="10515600" cy="681709"/>
          </a:xfrm>
        </p:spPr>
        <p:txBody>
          <a:bodyPr>
            <a:normAutofit fontScale="90000"/>
          </a:bodyPr>
          <a:lstStyle/>
          <a:p>
            <a:pPr algn="ctr"/>
            <a:r>
              <a:rPr lang="en-US" dirty="0"/>
              <a:t>The Current Health Care </a:t>
            </a:r>
            <a:r>
              <a:rPr lang="en-US" b="1" dirty="0"/>
              <a:t>Caste</a:t>
            </a:r>
            <a:r>
              <a:rPr lang="en-US" dirty="0"/>
              <a:t> System</a:t>
            </a:r>
          </a:p>
        </p:txBody>
      </p:sp>
      <p:sp>
        <p:nvSpPr>
          <p:cNvPr id="5" name="Content Placeholder 4">
            <a:extLst>
              <a:ext uri="{FF2B5EF4-FFF2-40B4-BE49-F238E27FC236}">
                <a16:creationId xmlns:a16="http://schemas.microsoft.com/office/drawing/2014/main" id="{9ECAE7AE-79FC-4FDF-F4E7-0287F9EBE132}"/>
              </a:ext>
            </a:extLst>
          </p:cNvPr>
          <p:cNvSpPr>
            <a:spLocks noGrp="1"/>
          </p:cNvSpPr>
          <p:nvPr>
            <p:ph sz="half" idx="1"/>
          </p:nvPr>
        </p:nvSpPr>
        <p:spPr>
          <a:xfrm>
            <a:off x="166255" y="1226127"/>
            <a:ext cx="5531427" cy="5316055"/>
          </a:xfrm>
        </p:spPr>
        <p:txBody>
          <a:bodyPr>
            <a:normAutofit fontScale="70000" lnSpcReduction="20000"/>
          </a:bodyPr>
          <a:lstStyle/>
          <a:p>
            <a:pPr marL="0" lvl="0" indent="0" algn="ctr">
              <a:buNone/>
            </a:pPr>
            <a:r>
              <a:rPr lang="en-US" sz="4000" dirty="0"/>
              <a:t>Highest</a:t>
            </a:r>
            <a:endParaRPr lang="en-US" dirty="0"/>
          </a:p>
          <a:p>
            <a:pPr lvl="0"/>
            <a:r>
              <a:rPr lang="en-US" sz="3100" dirty="0"/>
              <a:t>Wealthy People/Families (Who Don’t Worry About the Cost of Healthcare) </a:t>
            </a:r>
          </a:p>
          <a:p>
            <a:pPr lvl="0"/>
            <a:r>
              <a:rPr lang="en-US" sz="3100" dirty="0"/>
              <a:t>People/Families with Employer-Paid Healthcare Insurance</a:t>
            </a:r>
          </a:p>
          <a:p>
            <a:pPr lvl="0"/>
            <a:r>
              <a:rPr lang="en-US" sz="3100" dirty="0"/>
              <a:t>People/Families Who Pay for Conventional Healthcare Insurance</a:t>
            </a:r>
          </a:p>
          <a:p>
            <a:pPr lvl="0"/>
            <a:r>
              <a:rPr lang="en-US" sz="3100" dirty="0"/>
              <a:t>People/ Families with Low Income and High Deductibles (ACA)</a:t>
            </a:r>
          </a:p>
          <a:p>
            <a:pPr lvl="0"/>
            <a:r>
              <a:rPr lang="en-US" sz="3100" dirty="0"/>
              <a:t>People on both Medicare and Medicaid</a:t>
            </a:r>
          </a:p>
          <a:p>
            <a:pPr lvl="0"/>
            <a:r>
              <a:rPr lang="en-US" sz="3100" dirty="0"/>
              <a:t>People on Medicare</a:t>
            </a:r>
          </a:p>
          <a:p>
            <a:pPr lvl="0"/>
            <a:r>
              <a:rPr lang="en-US" sz="3100" dirty="0"/>
              <a:t>People on Medicaid</a:t>
            </a:r>
          </a:p>
          <a:p>
            <a:pPr lvl="0"/>
            <a:r>
              <a:rPr lang="en-US" sz="3100" dirty="0"/>
              <a:t>People/Families Laid Off, Without Insurance</a:t>
            </a:r>
          </a:p>
          <a:p>
            <a:endParaRPr lang="en-US" sz="2400" dirty="0"/>
          </a:p>
        </p:txBody>
      </p:sp>
      <p:sp>
        <p:nvSpPr>
          <p:cNvPr id="6" name="Content Placeholder 5">
            <a:extLst>
              <a:ext uri="{FF2B5EF4-FFF2-40B4-BE49-F238E27FC236}">
                <a16:creationId xmlns:a16="http://schemas.microsoft.com/office/drawing/2014/main" id="{BE35D39C-5F5A-8512-64F8-2D4AA8120ADA}"/>
              </a:ext>
            </a:extLst>
          </p:cNvPr>
          <p:cNvSpPr>
            <a:spLocks noGrp="1"/>
          </p:cNvSpPr>
          <p:nvPr>
            <p:ph sz="half" idx="2"/>
          </p:nvPr>
        </p:nvSpPr>
        <p:spPr>
          <a:xfrm>
            <a:off x="5850081" y="1226128"/>
            <a:ext cx="6047509" cy="5316056"/>
          </a:xfrm>
        </p:spPr>
        <p:txBody>
          <a:bodyPr>
            <a:normAutofit fontScale="70000" lnSpcReduction="20000"/>
          </a:bodyPr>
          <a:lstStyle/>
          <a:p>
            <a:pPr lvl="0"/>
            <a:r>
              <a:rPr lang="en-US" sz="3100" dirty="0"/>
              <a:t>People/Families Who are Currently Unemployed Without Insurance</a:t>
            </a:r>
          </a:p>
          <a:p>
            <a:r>
              <a:rPr lang="en-US" sz="3100" dirty="0"/>
              <a:t>General-Population People in jails and Prisons</a:t>
            </a:r>
          </a:p>
          <a:p>
            <a:pPr lvl="0"/>
            <a:r>
              <a:rPr lang="en-US" sz="3100" dirty="0"/>
              <a:t>Families in poverty, Without Health Care insurance</a:t>
            </a:r>
          </a:p>
          <a:p>
            <a:pPr lvl="0"/>
            <a:r>
              <a:rPr lang="en-US" sz="3100" dirty="0"/>
              <a:t>Elderly Poor People</a:t>
            </a:r>
          </a:p>
          <a:p>
            <a:pPr lvl="0"/>
            <a:r>
              <a:rPr lang="en-US" sz="3100" dirty="0"/>
              <a:t>Seriously Disabled, Low-Income People</a:t>
            </a:r>
          </a:p>
          <a:p>
            <a:pPr lvl="0"/>
            <a:r>
              <a:rPr lang="en-US" sz="3100" dirty="0"/>
              <a:t>Moderately mentally-</a:t>
            </a:r>
            <a:r>
              <a:rPr lang="en-US" sz="3100" dirty="0">
                <a:latin typeface="Perpetua Titling MT" panose="02020502060505020804" pitchFamily="18" charset="0"/>
                <a:ea typeface="MS UI Gothic" panose="020B0600070205080204" pitchFamily="34" charset="-128"/>
                <a:cs typeface="Cascadia Mono ExtraLight" panose="020B0609020000020004" pitchFamily="49" charset="0"/>
              </a:rPr>
              <a:t>I</a:t>
            </a:r>
            <a:r>
              <a:rPr lang="en-US" sz="3100" dirty="0">
                <a:ea typeface="MS UI Gothic" panose="020B0600070205080204" pitchFamily="34" charset="-128"/>
                <a:cs typeface="Cascadia Mono ExtraLight" panose="020B0609020000020004" pitchFamily="49" charset="0"/>
              </a:rPr>
              <a:t>ll</a:t>
            </a:r>
            <a:r>
              <a:rPr lang="en-US" sz="3100" dirty="0"/>
              <a:t> People Living with Families</a:t>
            </a:r>
          </a:p>
          <a:p>
            <a:pPr lvl="0"/>
            <a:r>
              <a:rPr lang="en-US" sz="3100" dirty="0"/>
              <a:t>Mentally </a:t>
            </a:r>
            <a:r>
              <a:rPr lang="en-US" sz="3100" dirty="0">
                <a:latin typeface="Perpetua Titling MT" panose="02020502060505020804" pitchFamily="18" charset="0"/>
                <a:ea typeface="MS UI Gothic" panose="020B0600070205080204" pitchFamily="34" charset="-128"/>
                <a:cs typeface="Cascadia Mono ExtraLight" panose="020B0609020000020004" pitchFamily="49" charset="0"/>
              </a:rPr>
              <a:t>I</a:t>
            </a:r>
            <a:r>
              <a:rPr lang="en-US" sz="3100" dirty="0">
                <a:ea typeface="MS UI Gothic" panose="020B0600070205080204" pitchFamily="34" charset="-128"/>
                <a:cs typeface="Cascadia Mono ExtraLight" panose="020B0609020000020004" pitchFamily="49" charset="0"/>
              </a:rPr>
              <a:t>ll</a:t>
            </a:r>
            <a:r>
              <a:rPr lang="en-US" sz="3100" dirty="0"/>
              <a:t> People Who Are Isolated In Poverty</a:t>
            </a:r>
          </a:p>
          <a:p>
            <a:pPr lvl="0"/>
            <a:r>
              <a:rPr lang="en-US" sz="3100" dirty="0"/>
              <a:t>Seriously Mentally </a:t>
            </a:r>
            <a:r>
              <a:rPr lang="en-US" sz="3100" dirty="0">
                <a:latin typeface="Perpetua Titling MT" panose="02020502060505020804" pitchFamily="18" charset="0"/>
                <a:ea typeface="MS UI Gothic" panose="020B0600070205080204" pitchFamily="34" charset="-128"/>
                <a:cs typeface="Cascadia Mono ExtraLight" panose="020B0609020000020004" pitchFamily="49" charset="0"/>
              </a:rPr>
              <a:t>I</a:t>
            </a:r>
            <a:r>
              <a:rPr lang="en-US" sz="3100" dirty="0">
                <a:ea typeface="MS UI Gothic" panose="020B0600070205080204" pitchFamily="34" charset="-128"/>
                <a:cs typeface="Cascadia Mono ExtraLight" panose="020B0609020000020004" pitchFamily="49" charset="0"/>
              </a:rPr>
              <a:t>ll P</a:t>
            </a:r>
            <a:r>
              <a:rPr lang="en-US" sz="3100" dirty="0"/>
              <a:t>eople on Medicaid </a:t>
            </a:r>
          </a:p>
          <a:p>
            <a:pPr lvl="0"/>
            <a:r>
              <a:rPr lang="en-US" sz="3100" dirty="0"/>
              <a:t>Seriously Mentally-</a:t>
            </a:r>
            <a:r>
              <a:rPr lang="en-US" sz="3100" dirty="0">
                <a:latin typeface="Perpetua Titling MT" panose="02020502060505020804" pitchFamily="18" charset="0"/>
                <a:ea typeface="MS UI Gothic" panose="020B0600070205080204" pitchFamily="34" charset="-128"/>
                <a:cs typeface="Cascadia Mono ExtraLight" panose="020B0609020000020004" pitchFamily="49" charset="0"/>
              </a:rPr>
              <a:t>I</a:t>
            </a:r>
            <a:r>
              <a:rPr lang="en-US" sz="3100" dirty="0">
                <a:ea typeface="MS UI Gothic" panose="020B0600070205080204" pitchFamily="34" charset="-128"/>
                <a:cs typeface="Cascadia Mono ExtraLight" panose="020B0609020000020004" pitchFamily="49" charset="0"/>
              </a:rPr>
              <a:t>ll</a:t>
            </a:r>
            <a:r>
              <a:rPr lang="en-US" sz="3100" dirty="0"/>
              <a:t> People in Jails and Prisons</a:t>
            </a:r>
          </a:p>
          <a:p>
            <a:pPr lvl="0"/>
            <a:r>
              <a:rPr lang="en-US" sz="3100" dirty="0"/>
              <a:t>Homeless Families</a:t>
            </a:r>
          </a:p>
          <a:p>
            <a:pPr lvl="0"/>
            <a:r>
              <a:rPr lang="en-US" sz="3100" dirty="0"/>
              <a:t>Homeless Mentally </a:t>
            </a:r>
            <a:r>
              <a:rPr lang="en-US" sz="3100" dirty="0">
                <a:latin typeface="Perpetua Titling MT" panose="02020502060505020804" pitchFamily="18" charset="0"/>
                <a:ea typeface="MS UI Gothic" panose="020B0600070205080204" pitchFamily="34" charset="-128"/>
                <a:cs typeface="Cascadia Mono ExtraLight" panose="020B0609020000020004" pitchFamily="49" charset="0"/>
              </a:rPr>
              <a:t>I</a:t>
            </a:r>
            <a:r>
              <a:rPr lang="en-US" sz="3100" dirty="0">
                <a:ea typeface="MS UI Gothic" panose="020B0600070205080204" pitchFamily="34" charset="-128"/>
                <a:cs typeface="Cascadia Mono ExtraLight" panose="020B0609020000020004" pitchFamily="49" charset="0"/>
              </a:rPr>
              <a:t>ll</a:t>
            </a:r>
            <a:r>
              <a:rPr lang="en-US" sz="3100" dirty="0"/>
              <a:t> People </a:t>
            </a:r>
          </a:p>
          <a:p>
            <a:pPr marL="0" indent="0" algn="ctr">
              <a:buNone/>
            </a:pPr>
            <a:r>
              <a:rPr lang="en-US" sz="4600" dirty="0"/>
              <a:t>Lowest</a:t>
            </a:r>
            <a:endParaRPr lang="en-US" sz="2400" dirty="0"/>
          </a:p>
        </p:txBody>
      </p:sp>
      <p:sp>
        <p:nvSpPr>
          <p:cNvPr id="7" name="Date Placeholder 6">
            <a:extLst>
              <a:ext uri="{FF2B5EF4-FFF2-40B4-BE49-F238E27FC236}">
                <a16:creationId xmlns:a16="http://schemas.microsoft.com/office/drawing/2014/main" id="{C625FD65-720D-1642-44B7-A884575E0A5A}"/>
              </a:ext>
            </a:extLst>
          </p:cNvPr>
          <p:cNvSpPr>
            <a:spLocks noGrp="1"/>
          </p:cNvSpPr>
          <p:nvPr>
            <p:ph type="dt" sz="half" idx="10"/>
          </p:nvPr>
        </p:nvSpPr>
        <p:spPr/>
        <p:txBody>
          <a:bodyPr/>
          <a:lstStyle/>
          <a:p>
            <a:r>
              <a:rPr lang="en-US"/>
              <a:t>December 20, 2025</a:t>
            </a:r>
          </a:p>
        </p:txBody>
      </p:sp>
      <p:sp>
        <p:nvSpPr>
          <p:cNvPr id="8" name="Slide Number Placeholder 7">
            <a:extLst>
              <a:ext uri="{FF2B5EF4-FFF2-40B4-BE49-F238E27FC236}">
                <a16:creationId xmlns:a16="http://schemas.microsoft.com/office/drawing/2014/main" id="{90317DC6-3909-B89E-1354-615A0B3BFEDE}"/>
              </a:ext>
            </a:extLst>
          </p:cNvPr>
          <p:cNvSpPr>
            <a:spLocks noGrp="1"/>
          </p:cNvSpPr>
          <p:nvPr>
            <p:ph type="sldNum" sz="quarter" idx="12"/>
          </p:nvPr>
        </p:nvSpPr>
        <p:spPr/>
        <p:txBody>
          <a:bodyPr/>
          <a:lstStyle/>
          <a:p>
            <a:fld id="{6815756C-320B-48D7-9E5B-C0A336402CDB}" type="slidenum">
              <a:rPr lang="en-US" smtClean="0"/>
              <a:t>3</a:t>
            </a:fld>
            <a:endParaRPr lang="en-US"/>
          </a:p>
        </p:txBody>
      </p:sp>
    </p:spTree>
    <p:extLst>
      <p:ext uri="{BB962C8B-B14F-4D97-AF65-F5344CB8AC3E}">
        <p14:creationId xmlns:p14="http://schemas.microsoft.com/office/powerpoint/2010/main" val="290067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1BDD01-D811-3AEC-807A-C8F6FF712E9E}"/>
              </a:ext>
            </a:extLst>
          </p:cNvPr>
          <p:cNvSpPr>
            <a:spLocks noGrp="1"/>
          </p:cNvSpPr>
          <p:nvPr>
            <p:ph type="title"/>
          </p:nvPr>
        </p:nvSpPr>
        <p:spPr>
          <a:xfrm>
            <a:off x="1560319" y="105988"/>
            <a:ext cx="9215888" cy="622011"/>
          </a:xfrm>
        </p:spPr>
        <p:txBody>
          <a:bodyPr>
            <a:noAutofit/>
          </a:bodyPr>
          <a:lstStyle/>
          <a:p>
            <a:pPr algn="ctr"/>
            <a:r>
              <a:rPr lang="en-US" sz="3600" dirty="0">
                <a:latin typeface="Arial Narrow" panose="020B0606020202030204" pitchFamily="34" charset="0"/>
              </a:rPr>
              <a:t>Maslow’s Needs Hierarchy</a:t>
            </a:r>
          </a:p>
        </p:txBody>
      </p:sp>
      <p:sp>
        <p:nvSpPr>
          <p:cNvPr id="4" name="Date Placeholder 3">
            <a:extLst>
              <a:ext uri="{FF2B5EF4-FFF2-40B4-BE49-F238E27FC236}">
                <a16:creationId xmlns:a16="http://schemas.microsoft.com/office/drawing/2014/main" id="{E4E5D3EF-909A-5D29-E536-F6283E295CF3}"/>
              </a:ext>
            </a:extLst>
          </p:cNvPr>
          <p:cNvSpPr>
            <a:spLocks noGrp="1"/>
          </p:cNvSpPr>
          <p:nvPr>
            <p:ph type="dt" sz="half" idx="10"/>
          </p:nvPr>
        </p:nvSpPr>
        <p:spPr>
          <a:xfrm>
            <a:off x="188719" y="6356350"/>
            <a:ext cx="2743200" cy="365125"/>
          </a:xfrm>
        </p:spPr>
        <p:txBody>
          <a:bodyPr/>
          <a:lstStyle/>
          <a:p>
            <a:r>
              <a:rPr lang="en-US"/>
              <a:t>December 20, 2025</a:t>
            </a:r>
            <a:endParaRPr lang="en-US" dirty="0"/>
          </a:p>
        </p:txBody>
      </p:sp>
      <p:sp>
        <p:nvSpPr>
          <p:cNvPr id="12" name="TextBox 11">
            <a:extLst>
              <a:ext uri="{FF2B5EF4-FFF2-40B4-BE49-F238E27FC236}">
                <a16:creationId xmlns:a16="http://schemas.microsoft.com/office/drawing/2014/main" id="{67DC3522-8655-EC83-8713-BB7DC1B9C789}"/>
              </a:ext>
            </a:extLst>
          </p:cNvPr>
          <p:cNvSpPr txBox="1"/>
          <p:nvPr/>
        </p:nvSpPr>
        <p:spPr>
          <a:xfrm>
            <a:off x="1560320" y="640195"/>
            <a:ext cx="9215888" cy="1200329"/>
          </a:xfrm>
          <a:prstGeom prst="rect">
            <a:avLst/>
          </a:prstGeom>
          <a:noFill/>
        </p:spPr>
        <p:txBody>
          <a:bodyPr wrap="square" rtlCol="0">
            <a:spAutoFit/>
          </a:bodyPr>
          <a:lstStyle/>
          <a:p>
            <a:r>
              <a:rPr lang="en-US" sz="2400" dirty="0"/>
              <a:t>Maslow’s needs hierarchy depicts the priority of needs starting at the bottom and rising in levels of  personal fulfillment. People at the bottom of the health care caste system are generally at Level 1 of this hierarchy.</a:t>
            </a:r>
          </a:p>
        </p:txBody>
      </p:sp>
      <p:grpSp>
        <p:nvGrpSpPr>
          <p:cNvPr id="5" name="Group 4">
            <a:extLst>
              <a:ext uri="{FF2B5EF4-FFF2-40B4-BE49-F238E27FC236}">
                <a16:creationId xmlns:a16="http://schemas.microsoft.com/office/drawing/2014/main" id="{D3335F9B-CDF7-434E-C42F-343C5832881C}"/>
              </a:ext>
            </a:extLst>
          </p:cNvPr>
          <p:cNvGrpSpPr/>
          <p:nvPr/>
        </p:nvGrpSpPr>
        <p:grpSpPr>
          <a:xfrm>
            <a:off x="1560319" y="1922094"/>
            <a:ext cx="9215888" cy="4616818"/>
            <a:chOff x="1559485" y="1659291"/>
            <a:chExt cx="9215888" cy="4616818"/>
          </a:xfrm>
        </p:grpSpPr>
        <p:pic>
          <p:nvPicPr>
            <p:cNvPr id="3" name="Picture 2">
              <a:extLst>
                <a:ext uri="{FF2B5EF4-FFF2-40B4-BE49-F238E27FC236}">
                  <a16:creationId xmlns:a16="http://schemas.microsoft.com/office/drawing/2014/main" id="{05A3662E-757D-D95E-01E9-930E0F12FAB6}"/>
                </a:ext>
              </a:extLst>
            </p:cNvPr>
            <p:cNvPicPr>
              <a:picLocks noChangeAspect="1"/>
            </p:cNvPicPr>
            <p:nvPr/>
          </p:nvPicPr>
          <p:blipFill>
            <a:blip r:embed="rId3"/>
            <a:stretch>
              <a:fillRect/>
            </a:stretch>
          </p:blipFill>
          <p:spPr>
            <a:xfrm>
              <a:off x="1560319" y="1659291"/>
              <a:ext cx="8486026" cy="4616818"/>
            </a:xfrm>
            <a:prstGeom prst="rect">
              <a:avLst/>
            </a:prstGeom>
          </p:spPr>
        </p:pic>
        <p:sp>
          <p:nvSpPr>
            <p:cNvPr id="7" name="Oval 6">
              <a:extLst>
                <a:ext uri="{FF2B5EF4-FFF2-40B4-BE49-F238E27FC236}">
                  <a16:creationId xmlns:a16="http://schemas.microsoft.com/office/drawing/2014/main" id="{4FE32BAB-663D-4197-7BF3-3B239E1C88EE}"/>
                </a:ext>
              </a:extLst>
            </p:cNvPr>
            <p:cNvSpPr/>
            <p:nvPr/>
          </p:nvSpPr>
          <p:spPr>
            <a:xfrm>
              <a:off x="10144142" y="1972540"/>
              <a:ext cx="488373" cy="509155"/>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5</a:t>
              </a:r>
            </a:p>
          </p:txBody>
        </p:sp>
        <p:sp>
          <p:nvSpPr>
            <p:cNvPr id="8" name="Oval 7">
              <a:extLst>
                <a:ext uri="{FF2B5EF4-FFF2-40B4-BE49-F238E27FC236}">
                  <a16:creationId xmlns:a16="http://schemas.microsoft.com/office/drawing/2014/main" id="{A7DC0ADB-56B5-6E95-D878-6834744514AC}"/>
                </a:ext>
              </a:extLst>
            </p:cNvPr>
            <p:cNvSpPr/>
            <p:nvPr/>
          </p:nvSpPr>
          <p:spPr>
            <a:xfrm>
              <a:off x="10144142" y="2841624"/>
              <a:ext cx="488373" cy="509155"/>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4</a:t>
              </a:r>
            </a:p>
          </p:txBody>
        </p:sp>
        <p:sp>
          <p:nvSpPr>
            <p:cNvPr id="9" name="Oval 8">
              <a:extLst>
                <a:ext uri="{FF2B5EF4-FFF2-40B4-BE49-F238E27FC236}">
                  <a16:creationId xmlns:a16="http://schemas.microsoft.com/office/drawing/2014/main" id="{0635AC10-D6D2-4EB6-DD2F-8C4FAC837994}"/>
                </a:ext>
              </a:extLst>
            </p:cNvPr>
            <p:cNvSpPr/>
            <p:nvPr/>
          </p:nvSpPr>
          <p:spPr>
            <a:xfrm>
              <a:off x="10144142" y="3710708"/>
              <a:ext cx="488373" cy="509155"/>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3</a:t>
              </a:r>
            </a:p>
          </p:txBody>
        </p:sp>
        <p:sp>
          <p:nvSpPr>
            <p:cNvPr id="10" name="Oval 9">
              <a:extLst>
                <a:ext uri="{FF2B5EF4-FFF2-40B4-BE49-F238E27FC236}">
                  <a16:creationId xmlns:a16="http://schemas.microsoft.com/office/drawing/2014/main" id="{B331D260-571A-598D-804F-1622556D2EE7}"/>
                </a:ext>
              </a:extLst>
            </p:cNvPr>
            <p:cNvSpPr/>
            <p:nvPr/>
          </p:nvSpPr>
          <p:spPr>
            <a:xfrm>
              <a:off x="10144142" y="4579792"/>
              <a:ext cx="488373" cy="509155"/>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2</a:t>
              </a:r>
            </a:p>
          </p:txBody>
        </p:sp>
        <p:sp>
          <p:nvSpPr>
            <p:cNvPr id="11" name="Oval 10">
              <a:extLst>
                <a:ext uri="{FF2B5EF4-FFF2-40B4-BE49-F238E27FC236}">
                  <a16:creationId xmlns:a16="http://schemas.microsoft.com/office/drawing/2014/main" id="{D5A835E4-A8F4-B65E-D18D-DDC16F73FB6B}"/>
                </a:ext>
              </a:extLst>
            </p:cNvPr>
            <p:cNvSpPr/>
            <p:nvPr/>
          </p:nvSpPr>
          <p:spPr>
            <a:xfrm>
              <a:off x="10144142" y="5448877"/>
              <a:ext cx="488373" cy="509155"/>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a:t>
              </a:r>
            </a:p>
          </p:txBody>
        </p:sp>
        <p:sp>
          <p:nvSpPr>
            <p:cNvPr id="13" name="Rectangle 12">
              <a:extLst>
                <a:ext uri="{FF2B5EF4-FFF2-40B4-BE49-F238E27FC236}">
                  <a16:creationId xmlns:a16="http://schemas.microsoft.com/office/drawing/2014/main" id="{3A8F5CBB-17C5-468F-AD6A-B7542F972B5E}"/>
                </a:ext>
              </a:extLst>
            </p:cNvPr>
            <p:cNvSpPr/>
            <p:nvPr/>
          </p:nvSpPr>
          <p:spPr>
            <a:xfrm>
              <a:off x="1559485" y="1750151"/>
              <a:ext cx="9215888" cy="448532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Slide Number Placeholder 5">
            <a:extLst>
              <a:ext uri="{FF2B5EF4-FFF2-40B4-BE49-F238E27FC236}">
                <a16:creationId xmlns:a16="http://schemas.microsoft.com/office/drawing/2014/main" id="{AEFAFFCE-E7F2-C02A-7E8C-BFBC3213372C}"/>
              </a:ext>
            </a:extLst>
          </p:cNvPr>
          <p:cNvSpPr>
            <a:spLocks noGrp="1"/>
          </p:cNvSpPr>
          <p:nvPr>
            <p:ph type="sldNum" sz="quarter" idx="12"/>
          </p:nvPr>
        </p:nvSpPr>
        <p:spPr/>
        <p:txBody>
          <a:bodyPr/>
          <a:lstStyle/>
          <a:p>
            <a:fld id="{F2F23A48-25FD-4A37-96E4-CC8A1D547D42}" type="slidenum">
              <a:rPr lang="en-US" smtClean="0"/>
              <a:t>4</a:t>
            </a:fld>
            <a:endParaRPr lang="en-US"/>
          </a:p>
        </p:txBody>
      </p:sp>
    </p:spTree>
    <p:extLst>
      <p:ext uri="{BB962C8B-B14F-4D97-AF65-F5344CB8AC3E}">
        <p14:creationId xmlns:p14="http://schemas.microsoft.com/office/powerpoint/2010/main" val="8890625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4FA517-E8AD-E3FC-7CAF-F0AC701871E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DE50965-0BD3-8701-74EB-9236CF9EFF48}"/>
              </a:ext>
            </a:extLst>
          </p:cNvPr>
          <p:cNvSpPr>
            <a:spLocks noGrp="1"/>
          </p:cNvSpPr>
          <p:nvPr>
            <p:ph type="title"/>
          </p:nvPr>
        </p:nvSpPr>
        <p:spPr>
          <a:xfrm>
            <a:off x="838200" y="186071"/>
            <a:ext cx="10515600" cy="586689"/>
          </a:xfrm>
        </p:spPr>
        <p:txBody>
          <a:bodyPr>
            <a:normAutofit/>
          </a:bodyPr>
          <a:lstStyle/>
          <a:p>
            <a:pPr algn="ctr"/>
            <a:r>
              <a:rPr lang="en-US" sz="3600" dirty="0">
                <a:latin typeface="Arial Narrow" panose="020B0606020202030204" pitchFamily="34" charset="0"/>
              </a:rPr>
              <a:t>The Current Health Care Caste System</a:t>
            </a:r>
          </a:p>
        </p:txBody>
      </p:sp>
      <p:sp>
        <p:nvSpPr>
          <p:cNvPr id="5" name="Content Placeholder 4">
            <a:extLst>
              <a:ext uri="{FF2B5EF4-FFF2-40B4-BE49-F238E27FC236}">
                <a16:creationId xmlns:a16="http://schemas.microsoft.com/office/drawing/2014/main" id="{F6DA8999-FEB1-D867-2423-B94A0F83811F}"/>
              </a:ext>
            </a:extLst>
          </p:cNvPr>
          <p:cNvSpPr>
            <a:spLocks noGrp="1"/>
          </p:cNvSpPr>
          <p:nvPr>
            <p:ph sz="half" idx="1"/>
          </p:nvPr>
        </p:nvSpPr>
        <p:spPr>
          <a:xfrm>
            <a:off x="166255" y="1226127"/>
            <a:ext cx="5531427" cy="5316055"/>
          </a:xfrm>
          <a:ln>
            <a:noFill/>
          </a:ln>
        </p:spPr>
        <p:txBody>
          <a:bodyPr>
            <a:normAutofit fontScale="70000" lnSpcReduction="20000"/>
          </a:bodyPr>
          <a:lstStyle/>
          <a:p>
            <a:pPr marL="0" lvl="0" indent="0" algn="ctr">
              <a:buNone/>
            </a:pPr>
            <a:r>
              <a:rPr lang="en-US" sz="3400" b="1" dirty="0"/>
              <a:t>Highest</a:t>
            </a:r>
            <a:endParaRPr lang="en-US" b="1" dirty="0"/>
          </a:p>
          <a:p>
            <a:pPr lvl="0"/>
            <a:r>
              <a:rPr lang="en-US" sz="3100" dirty="0"/>
              <a:t>Wealthy People/Families (Who Don’t Worry About the Cost of Healthcare) </a:t>
            </a:r>
          </a:p>
          <a:p>
            <a:pPr lvl="0"/>
            <a:r>
              <a:rPr lang="en-US" sz="3100" dirty="0"/>
              <a:t>People/Families with employer-paid Healthcare Insurance</a:t>
            </a:r>
          </a:p>
          <a:p>
            <a:pPr lvl="0"/>
            <a:r>
              <a:rPr lang="en-US" sz="3100" dirty="0"/>
              <a:t>People/Families who Pay for Conventional Healthcare insurance</a:t>
            </a:r>
          </a:p>
          <a:p>
            <a:pPr lvl="0"/>
            <a:r>
              <a:rPr lang="en-US" sz="3100" dirty="0"/>
              <a:t>People/ Families with low income and high deductibles (ACA)</a:t>
            </a:r>
          </a:p>
          <a:p>
            <a:pPr lvl="0"/>
            <a:r>
              <a:rPr lang="en-US" sz="3100" dirty="0"/>
              <a:t>People on both Medicare and Medicaid</a:t>
            </a:r>
          </a:p>
          <a:p>
            <a:pPr lvl="0"/>
            <a:r>
              <a:rPr lang="en-US" sz="3100" dirty="0"/>
              <a:t>People on Medicare</a:t>
            </a:r>
          </a:p>
          <a:p>
            <a:pPr lvl="0"/>
            <a:r>
              <a:rPr lang="en-US" sz="3100" dirty="0">
                <a:solidFill>
                  <a:srgbClr val="FF0000"/>
                </a:solidFill>
              </a:rPr>
              <a:t>People on Medicaid</a:t>
            </a:r>
          </a:p>
          <a:p>
            <a:pPr lvl="0"/>
            <a:r>
              <a:rPr lang="en-US" sz="3100" dirty="0">
                <a:solidFill>
                  <a:srgbClr val="FF0000"/>
                </a:solidFill>
              </a:rPr>
              <a:t>People/Families Laid Off, without Insurance</a:t>
            </a:r>
          </a:p>
          <a:p>
            <a:endParaRPr lang="en-US" sz="2400" dirty="0"/>
          </a:p>
        </p:txBody>
      </p:sp>
      <p:sp>
        <p:nvSpPr>
          <p:cNvPr id="6" name="Content Placeholder 5">
            <a:extLst>
              <a:ext uri="{FF2B5EF4-FFF2-40B4-BE49-F238E27FC236}">
                <a16:creationId xmlns:a16="http://schemas.microsoft.com/office/drawing/2014/main" id="{AF4AD75F-4CE3-63E3-4C22-659B9CC86AB4}"/>
              </a:ext>
            </a:extLst>
          </p:cNvPr>
          <p:cNvSpPr>
            <a:spLocks noGrp="1"/>
          </p:cNvSpPr>
          <p:nvPr>
            <p:ph sz="half" idx="2"/>
          </p:nvPr>
        </p:nvSpPr>
        <p:spPr>
          <a:xfrm>
            <a:off x="5850081" y="1226128"/>
            <a:ext cx="6047509" cy="5316056"/>
          </a:xfrm>
        </p:spPr>
        <p:txBody>
          <a:bodyPr>
            <a:normAutofit fontScale="70000" lnSpcReduction="20000"/>
          </a:bodyPr>
          <a:lstStyle/>
          <a:p>
            <a:pPr lvl="0"/>
            <a:r>
              <a:rPr lang="en-US" sz="3100" dirty="0">
                <a:solidFill>
                  <a:srgbClr val="FF0000"/>
                </a:solidFill>
              </a:rPr>
              <a:t>People/Families who are currently unemployed without Insurance</a:t>
            </a:r>
          </a:p>
          <a:p>
            <a:r>
              <a:rPr lang="en-US" sz="3100" dirty="0">
                <a:solidFill>
                  <a:srgbClr val="FF0000"/>
                </a:solidFill>
              </a:rPr>
              <a:t>General-Population People in Jails and Prisons</a:t>
            </a:r>
          </a:p>
          <a:p>
            <a:pPr lvl="0"/>
            <a:r>
              <a:rPr lang="en-US" sz="3100" dirty="0">
                <a:solidFill>
                  <a:srgbClr val="FF0000"/>
                </a:solidFill>
              </a:rPr>
              <a:t>Families in poverty, without health care insurance</a:t>
            </a:r>
          </a:p>
          <a:p>
            <a:pPr lvl="0"/>
            <a:r>
              <a:rPr lang="en-US" sz="3100" dirty="0">
                <a:solidFill>
                  <a:srgbClr val="FF0000"/>
                </a:solidFill>
              </a:rPr>
              <a:t>Elderly Poor People</a:t>
            </a:r>
          </a:p>
          <a:p>
            <a:pPr lvl="0"/>
            <a:r>
              <a:rPr lang="en-US" sz="3100" dirty="0">
                <a:solidFill>
                  <a:srgbClr val="FF0000"/>
                </a:solidFill>
              </a:rPr>
              <a:t>Seriously Disabled, Low-Income people</a:t>
            </a:r>
          </a:p>
          <a:p>
            <a:pPr lvl="0"/>
            <a:r>
              <a:rPr lang="en-US" sz="3100" dirty="0">
                <a:solidFill>
                  <a:srgbClr val="FF0000"/>
                </a:solidFill>
              </a:rPr>
              <a:t>Moderately Mentally Ill People living with Families</a:t>
            </a:r>
          </a:p>
          <a:p>
            <a:pPr lvl="0"/>
            <a:r>
              <a:rPr lang="en-US" sz="3100" dirty="0">
                <a:solidFill>
                  <a:srgbClr val="FF0000"/>
                </a:solidFill>
              </a:rPr>
              <a:t>Mentally Ill People Who are Isolated in Poverty</a:t>
            </a:r>
          </a:p>
          <a:p>
            <a:pPr lvl="0"/>
            <a:r>
              <a:rPr lang="en-US" sz="3100" dirty="0">
                <a:solidFill>
                  <a:srgbClr val="FF0000"/>
                </a:solidFill>
              </a:rPr>
              <a:t>Seriously Mentally Ill people on Medicaid </a:t>
            </a:r>
          </a:p>
          <a:p>
            <a:pPr lvl="0"/>
            <a:r>
              <a:rPr lang="en-US" sz="3100" dirty="0">
                <a:solidFill>
                  <a:srgbClr val="FF0000"/>
                </a:solidFill>
              </a:rPr>
              <a:t>Seriously mentally Ill people in jails and prisons</a:t>
            </a:r>
          </a:p>
          <a:p>
            <a:pPr lvl="0"/>
            <a:r>
              <a:rPr lang="en-US" sz="3100" dirty="0">
                <a:solidFill>
                  <a:srgbClr val="FF0000"/>
                </a:solidFill>
              </a:rPr>
              <a:t>Homeless families</a:t>
            </a:r>
          </a:p>
          <a:p>
            <a:pPr lvl="0"/>
            <a:r>
              <a:rPr lang="en-US" sz="3100" dirty="0">
                <a:solidFill>
                  <a:srgbClr val="FF0000"/>
                </a:solidFill>
              </a:rPr>
              <a:t>Homeless mentally Ill people </a:t>
            </a:r>
          </a:p>
          <a:p>
            <a:pPr marL="0" indent="0" algn="ctr">
              <a:buNone/>
            </a:pPr>
            <a:r>
              <a:rPr lang="en-US" sz="4000" b="1" dirty="0"/>
              <a:t>Lowest</a:t>
            </a:r>
            <a:endParaRPr lang="en-US" sz="2400" b="1" dirty="0"/>
          </a:p>
        </p:txBody>
      </p:sp>
      <p:sp>
        <p:nvSpPr>
          <p:cNvPr id="7" name="Date Placeholder 6">
            <a:extLst>
              <a:ext uri="{FF2B5EF4-FFF2-40B4-BE49-F238E27FC236}">
                <a16:creationId xmlns:a16="http://schemas.microsoft.com/office/drawing/2014/main" id="{A732980C-A24F-61AF-3754-43FE328388C7}"/>
              </a:ext>
            </a:extLst>
          </p:cNvPr>
          <p:cNvSpPr>
            <a:spLocks noGrp="1"/>
          </p:cNvSpPr>
          <p:nvPr>
            <p:ph type="dt" sz="half" idx="10"/>
          </p:nvPr>
        </p:nvSpPr>
        <p:spPr/>
        <p:txBody>
          <a:bodyPr/>
          <a:lstStyle/>
          <a:p>
            <a:r>
              <a:rPr lang="en-US"/>
              <a:t>December 20, 2025</a:t>
            </a:r>
          </a:p>
        </p:txBody>
      </p:sp>
      <p:sp>
        <p:nvSpPr>
          <p:cNvPr id="8" name="Slide Number Placeholder 7">
            <a:extLst>
              <a:ext uri="{FF2B5EF4-FFF2-40B4-BE49-F238E27FC236}">
                <a16:creationId xmlns:a16="http://schemas.microsoft.com/office/drawing/2014/main" id="{B048BAC3-DD38-8CB9-329D-57DBDA13E462}"/>
              </a:ext>
            </a:extLst>
          </p:cNvPr>
          <p:cNvSpPr>
            <a:spLocks noGrp="1"/>
          </p:cNvSpPr>
          <p:nvPr>
            <p:ph type="sldNum" sz="quarter" idx="12"/>
          </p:nvPr>
        </p:nvSpPr>
        <p:spPr/>
        <p:txBody>
          <a:bodyPr/>
          <a:lstStyle/>
          <a:p>
            <a:fld id="{6815756C-320B-48D7-9E5B-C0A336402CDB}" type="slidenum">
              <a:rPr lang="en-US" smtClean="0"/>
              <a:t>5</a:t>
            </a:fld>
            <a:endParaRPr lang="en-US"/>
          </a:p>
        </p:txBody>
      </p:sp>
      <p:sp>
        <p:nvSpPr>
          <p:cNvPr id="3" name="TextBox 2">
            <a:extLst>
              <a:ext uri="{FF2B5EF4-FFF2-40B4-BE49-F238E27FC236}">
                <a16:creationId xmlns:a16="http://schemas.microsoft.com/office/drawing/2014/main" id="{8FC3C78C-65A4-C01E-8D1B-48A4AA0AFEF4}"/>
              </a:ext>
            </a:extLst>
          </p:cNvPr>
          <p:cNvSpPr txBox="1"/>
          <p:nvPr/>
        </p:nvSpPr>
        <p:spPr>
          <a:xfrm>
            <a:off x="4353532" y="772760"/>
            <a:ext cx="3514937" cy="461665"/>
          </a:xfrm>
          <a:prstGeom prst="rect">
            <a:avLst/>
          </a:prstGeom>
          <a:noFill/>
        </p:spPr>
        <p:txBody>
          <a:bodyPr wrap="none" rtlCol="0">
            <a:spAutoFit/>
          </a:bodyPr>
          <a:lstStyle/>
          <a:p>
            <a:r>
              <a:rPr lang="en-US" sz="2400" dirty="0">
                <a:solidFill>
                  <a:srgbClr val="FF0000"/>
                </a:solidFill>
              </a:rPr>
              <a:t>People in Maslow’s Level 1</a:t>
            </a:r>
          </a:p>
        </p:txBody>
      </p:sp>
    </p:spTree>
    <p:extLst>
      <p:ext uri="{BB962C8B-B14F-4D97-AF65-F5344CB8AC3E}">
        <p14:creationId xmlns:p14="http://schemas.microsoft.com/office/powerpoint/2010/main" val="315620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C6348-C937-AE5B-0E60-0EB9BF98A64E}"/>
              </a:ext>
            </a:extLst>
          </p:cNvPr>
          <p:cNvSpPr>
            <a:spLocks noGrp="1"/>
          </p:cNvSpPr>
          <p:nvPr>
            <p:ph type="title"/>
          </p:nvPr>
        </p:nvSpPr>
        <p:spPr>
          <a:xfrm>
            <a:off x="768499" y="128024"/>
            <a:ext cx="10515600" cy="409093"/>
          </a:xfrm>
        </p:spPr>
        <p:txBody>
          <a:bodyPr>
            <a:normAutofit fontScale="90000"/>
          </a:bodyPr>
          <a:lstStyle/>
          <a:p>
            <a:pPr algn="ctr"/>
            <a:r>
              <a:rPr lang="en-US" sz="2400"/>
              <a:t>The </a:t>
            </a:r>
            <a:r>
              <a:rPr lang="en-US" sz="2400" dirty="0"/>
              <a:t>U</a:t>
            </a:r>
            <a:r>
              <a:rPr lang="en-US" sz="2400"/>
              <a:t>n-Accountability </a:t>
            </a:r>
            <a:r>
              <a:rPr lang="en-US" sz="2400" dirty="0"/>
              <a:t>Hierarchy</a:t>
            </a:r>
          </a:p>
        </p:txBody>
      </p:sp>
      <p:sp>
        <p:nvSpPr>
          <p:cNvPr id="4" name="TextBox 3">
            <a:extLst>
              <a:ext uri="{FF2B5EF4-FFF2-40B4-BE49-F238E27FC236}">
                <a16:creationId xmlns:a16="http://schemas.microsoft.com/office/drawing/2014/main" id="{668625EE-FAD7-3E84-5B99-BF83CC771349}"/>
              </a:ext>
            </a:extLst>
          </p:cNvPr>
          <p:cNvSpPr txBox="1"/>
          <p:nvPr/>
        </p:nvSpPr>
        <p:spPr>
          <a:xfrm>
            <a:off x="5188095" y="746960"/>
            <a:ext cx="2354580" cy="338554"/>
          </a:xfrm>
          <a:prstGeom prst="rect">
            <a:avLst/>
          </a:prstGeom>
          <a:noFill/>
          <a:ln>
            <a:solidFill>
              <a:schemeClr val="tx1"/>
            </a:solidFill>
          </a:ln>
        </p:spPr>
        <p:txBody>
          <a:bodyPr wrap="square" rtlCol="0">
            <a:spAutoFit/>
          </a:bodyPr>
          <a:lstStyle/>
          <a:p>
            <a:pPr algn="ctr"/>
            <a:r>
              <a:rPr lang="en-US" sz="1600" dirty="0"/>
              <a:t>Congress</a:t>
            </a:r>
            <a:endParaRPr lang="en-US" sz="1200" dirty="0"/>
          </a:p>
        </p:txBody>
      </p:sp>
      <p:sp>
        <p:nvSpPr>
          <p:cNvPr id="6" name="TextBox 5">
            <a:extLst>
              <a:ext uri="{FF2B5EF4-FFF2-40B4-BE49-F238E27FC236}">
                <a16:creationId xmlns:a16="http://schemas.microsoft.com/office/drawing/2014/main" id="{C7FAD2A8-C5A5-0DE5-6AB6-968C6817DA0F}"/>
              </a:ext>
            </a:extLst>
          </p:cNvPr>
          <p:cNvSpPr txBox="1"/>
          <p:nvPr/>
        </p:nvSpPr>
        <p:spPr>
          <a:xfrm>
            <a:off x="5188095" y="1366755"/>
            <a:ext cx="2354580" cy="338554"/>
          </a:xfrm>
          <a:prstGeom prst="rect">
            <a:avLst/>
          </a:prstGeom>
          <a:noFill/>
          <a:ln>
            <a:solidFill>
              <a:schemeClr val="tx1"/>
            </a:solidFill>
          </a:ln>
        </p:spPr>
        <p:txBody>
          <a:bodyPr wrap="square" rtlCol="0">
            <a:spAutoFit/>
          </a:bodyPr>
          <a:lstStyle/>
          <a:p>
            <a:pPr algn="ctr"/>
            <a:r>
              <a:rPr lang="en-US" sz="1600" dirty="0"/>
              <a:t>CMS</a:t>
            </a:r>
            <a:endParaRPr lang="en-US" sz="1200" dirty="0"/>
          </a:p>
        </p:txBody>
      </p:sp>
      <p:sp>
        <p:nvSpPr>
          <p:cNvPr id="7" name="TextBox 6">
            <a:extLst>
              <a:ext uri="{FF2B5EF4-FFF2-40B4-BE49-F238E27FC236}">
                <a16:creationId xmlns:a16="http://schemas.microsoft.com/office/drawing/2014/main" id="{72BD92B5-4EEB-A71D-5F7C-546088F4F99F}"/>
              </a:ext>
            </a:extLst>
          </p:cNvPr>
          <p:cNvSpPr txBox="1"/>
          <p:nvPr/>
        </p:nvSpPr>
        <p:spPr>
          <a:xfrm>
            <a:off x="5188095" y="3875461"/>
            <a:ext cx="1516379" cy="830997"/>
          </a:xfrm>
          <a:prstGeom prst="rect">
            <a:avLst/>
          </a:prstGeom>
          <a:noFill/>
          <a:ln>
            <a:solidFill>
              <a:schemeClr val="tx1"/>
            </a:solidFill>
          </a:ln>
        </p:spPr>
        <p:txBody>
          <a:bodyPr wrap="square" rtlCol="0">
            <a:spAutoFit/>
          </a:bodyPr>
          <a:lstStyle/>
          <a:p>
            <a:pPr algn="ctr"/>
            <a:r>
              <a:rPr lang="en-US" sz="1600" dirty="0"/>
              <a:t>Some </a:t>
            </a:r>
          </a:p>
          <a:p>
            <a:pPr algn="ctr"/>
            <a:r>
              <a:rPr lang="en-US" sz="1600" dirty="0"/>
              <a:t>Insurance companies</a:t>
            </a:r>
            <a:endParaRPr lang="en-US" sz="1200" dirty="0"/>
          </a:p>
        </p:txBody>
      </p:sp>
      <p:sp>
        <p:nvSpPr>
          <p:cNvPr id="8" name="TextBox 7">
            <a:extLst>
              <a:ext uri="{FF2B5EF4-FFF2-40B4-BE49-F238E27FC236}">
                <a16:creationId xmlns:a16="http://schemas.microsoft.com/office/drawing/2014/main" id="{C0393BF4-14C3-A81B-00D8-2B3584C131C0}"/>
              </a:ext>
            </a:extLst>
          </p:cNvPr>
          <p:cNvSpPr txBox="1"/>
          <p:nvPr/>
        </p:nvSpPr>
        <p:spPr>
          <a:xfrm>
            <a:off x="5614557" y="1936118"/>
            <a:ext cx="1812565" cy="338554"/>
          </a:xfrm>
          <a:prstGeom prst="rect">
            <a:avLst/>
          </a:prstGeom>
          <a:noFill/>
          <a:ln>
            <a:solidFill>
              <a:schemeClr val="tx1"/>
            </a:solidFill>
          </a:ln>
        </p:spPr>
        <p:txBody>
          <a:bodyPr wrap="square" rtlCol="0">
            <a:spAutoFit/>
          </a:bodyPr>
          <a:lstStyle/>
          <a:p>
            <a:pPr algn="ctr"/>
            <a:r>
              <a:rPr lang="en-US" sz="1600" dirty="0"/>
              <a:t>Affordable Care Act</a:t>
            </a:r>
            <a:endParaRPr lang="en-US" sz="1200" dirty="0"/>
          </a:p>
        </p:txBody>
      </p:sp>
      <p:sp>
        <p:nvSpPr>
          <p:cNvPr id="9" name="TextBox 8">
            <a:extLst>
              <a:ext uri="{FF2B5EF4-FFF2-40B4-BE49-F238E27FC236}">
                <a16:creationId xmlns:a16="http://schemas.microsoft.com/office/drawing/2014/main" id="{43EDE2CF-78AB-CAAF-4493-003A80E01606}"/>
              </a:ext>
            </a:extLst>
          </p:cNvPr>
          <p:cNvSpPr txBox="1"/>
          <p:nvPr/>
        </p:nvSpPr>
        <p:spPr>
          <a:xfrm>
            <a:off x="8255706" y="2087033"/>
            <a:ext cx="2043670" cy="338554"/>
          </a:xfrm>
          <a:prstGeom prst="rect">
            <a:avLst/>
          </a:prstGeom>
          <a:noFill/>
          <a:ln>
            <a:solidFill>
              <a:schemeClr val="tx1"/>
            </a:solidFill>
          </a:ln>
        </p:spPr>
        <p:txBody>
          <a:bodyPr wrap="square" rtlCol="0">
            <a:spAutoFit/>
          </a:bodyPr>
          <a:lstStyle/>
          <a:p>
            <a:pPr algn="ctr"/>
            <a:r>
              <a:rPr lang="en-US" sz="1600" dirty="0"/>
              <a:t>Medicaid</a:t>
            </a:r>
            <a:endParaRPr lang="en-US" sz="1200" dirty="0"/>
          </a:p>
        </p:txBody>
      </p:sp>
      <p:sp>
        <p:nvSpPr>
          <p:cNvPr id="10" name="TextBox 9">
            <a:extLst>
              <a:ext uri="{FF2B5EF4-FFF2-40B4-BE49-F238E27FC236}">
                <a16:creationId xmlns:a16="http://schemas.microsoft.com/office/drawing/2014/main" id="{5B214AF6-9C85-0208-06F2-67D0863C64C6}"/>
              </a:ext>
            </a:extLst>
          </p:cNvPr>
          <p:cNvSpPr txBox="1"/>
          <p:nvPr/>
        </p:nvSpPr>
        <p:spPr>
          <a:xfrm>
            <a:off x="3624431" y="2415508"/>
            <a:ext cx="1743291" cy="338554"/>
          </a:xfrm>
          <a:prstGeom prst="rect">
            <a:avLst/>
          </a:prstGeom>
          <a:noFill/>
          <a:ln>
            <a:solidFill>
              <a:schemeClr val="tx1"/>
            </a:solidFill>
          </a:ln>
        </p:spPr>
        <p:txBody>
          <a:bodyPr wrap="square" rtlCol="0">
            <a:spAutoFit/>
          </a:bodyPr>
          <a:lstStyle/>
          <a:p>
            <a:pPr algn="ctr"/>
            <a:r>
              <a:rPr lang="en-US" sz="1600" dirty="0"/>
              <a:t>Medicare</a:t>
            </a:r>
            <a:endParaRPr lang="en-US" sz="1200" dirty="0"/>
          </a:p>
        </p:txBody>
      </p:sp>
      <p:sp>
        <p:nvSpPr>
          <p:cNvPr id="16" name="TextBox 15">
            <a:extLst>
              <a:ext uri="{FF2B5EF4-FFF2-40B4-BE49-F238E27FC236}">
                <a16:creationId xmlns:a16="http://schemas.microsoft.com/office/drawing/2014/main" id="{CA226863-757B-B427-5CCF-D4A2E8679CF5}"/>
              </a:ext>
            </a:extLst>
          </p:cNvPr>
          <p:cNvSpPr txBox="1"/>
          <p:nvPr/>
        </p:nvSpPr>
        <p:spPr>
          <a:xfrm>
            <a:off x="8256157" y="2370413"/>
            <a:ext cx="2043670" cy="338554"/>
          </a:xfrm>
          <a:prstGeom prst="rect">
            <a:avLst/>
          </a:prstGeom>
          <a:noFill/>
          <a:ln>
            <a:solidFill>
              <a:schemeClr val="tx1"/>
            </a:solidFill>
          </a:ln>
        </p:spPr>
        <p:txBody>
          <a:bodyPr wrap="square" rtlCol="0">
            <a:spAutoFit/>
          </a:bodyPr>
          <a:lstStyle/>
          <a:p>
            <a:pPr algn="ctr"/>
            <a:r>
              <a:rPr lang="en-US" sz="1600" dirty="0"/>
              <a:t>State Administration</a:t>
            </a:r>
            <a:endParaRPr lang="en-US" sz="1200" dirty="0"/>
          </a:p>
        </p:txBody>
      </p:sp>
      <p:sp>
        <p:nvSpPr>
          <p:cNvPr id="17" name="TextBox 16">
            <a:extLst>
              <a:ext uri="{FF2B5EF4-FFF2-40B4-BE49-F238E27FC236}">
                <a16:creationId xmlns:a16="http://schemas.microsoft.com/office/drawing/2014/main" id="{3A952CB1-9EB6-6060-51E7-6576780599FE}"/>
              </a:ext>
            </a:extLst>
          </p:cNvPr>
          <p:cNvSpPr txBox="1"/>
          <p:nvPr/>
        </p:nvSpPr>
        <p:spPr>
          <a:xfrm>
            <a:off x="2200577" y="1741093"/>
            <a:ext cx="1273665" cy="584775"/>
          </a:xfrm>
          <a:prstGeom prst="rect">
            <a:avLst/>
          </a:prstGeom>
          <a:noFill/>
          <a:ln>
            <a:solidFill>
              <a:schemeClr val="tx1"/>
            </a:solidFill>
          </a:ln>
        </p:spPr>
        <p:txBody>
          <a:bodyPr wrap="square" rtlCol="0">
            <a:spAutoFit/>
          </a:bodyPr>
          <a:lstStyle/>
          <a:p>
            <a:pPr algn="ctr"/>
            <a:r>
              <a:rPr lang="en-US" sz="1600" dirty="0"/>
              <a:t>General Public</a:t>
            </a:r>
            <a:endParaRPr lang="en-US" sz="1200" dirty="0"/>
          </a:p>
        </p:txBody>
      </p:sp>
      <p:sp>
        <p:nvSpPr>
          <p:cNvPr id="18" name="TextBox 17">
            <a:extLst>
              <a:ext uri="{FF2B5EF4-FFF2-40B4-BE49-F238E27FC236}">
                <a16:creationId xmlns:a16="http://schemas.microsoft.com/office/drawing/2014/main" id="{A59F5479-657D-B999-88E2-CA84EAB1F02B}"/>
              </a:ext>
            </a:extLst>
          </p:cNvPr>
          <p:cNvSpPr txBox="1"/>
          <p:nvPr/>
        </p:nvSpPr>
        <p:spPr>
          <a:xfrm>
            <a:off x="7832813" y="3023722"/>
            <a:ext cx="1516379" cy="584775"/>
          </a:xfrm>
          <a:prstGeom prst="rect">
            <a:avLst/>
          </a:prstGeom>
          <a:noFill/>
          <a:ln>
            <a:solidFill>
              <a:schemeClr val="tx1"/>
            </a:solidFill>
          </a:ln>
        </p:spPr>
        <p:txBody>
          <a:bodyPr wrap="square" rtlCol="0">
            <a:spAutoFit/>
          </a:bodyPr>
          <a:lstStyle/>
          <a:p>
            <a:pPr algn="ctr"/>
            <a:r>
              <a:rPr lang="en-US" sz="1600" dirty="0"/>
              <a:t>Some </a:t>
            </a:r>
          </a:p>
          <a:p>
            <a:pPr algn="ctr"/>
            <a:r>
              <a:rPr lang="en-US" sz="1600" dirty="0"/>
              <a:t>State Agencies</a:t>
            </a:r>
            <a:endParaRPr lang="en-US" sz="1200" dirty="0"/>
          </a:p>
        </p:txBody>
      </p:sp>
      <p:sp>
        <p:nvSpPr>
          <p:cNvPr id="19" name="TextBox 18">
            <a:extLst>
              <a:ext uri="{FF2B5EF4-FFF2-40B4-BE49-F238E27FC236}">
                <a16:creationId xmlns:a16="http://schemas.microsoft.com/office/drawing/2014/main" id="{D2FCC18D-CB7E-A818-EE09-547236D6D51E}"/>
              </a:ext>
            </a:extLst>
          </p:cNvPr>
          <p:cNvSpPr txBox="1"/>
          <p:nvPr/>
        </p:nvSpPr>
        <p:spPr>
          <a:xfrm>
            <a:off x="3282318" y="3875461"/>
            <a:ext cx="1516379" cy="830997"/>
          </a:xfrm>
          <a:prstGeom prst="rect">
            <a:avLst/>
          </a:prstGeom>
          <a:noFill/>
          <a:ln>
            <a:solidFill>
              <a:schemeClr val="tx1"/>
            </a:solidFill>
          </a:ln>
        </p:spPr>
        <p:txBody>
          <a:bodyPr wrap="square" rtlCol="0">
            <a:spAutoFit/>
          </a:bodyPr>
          <a:lstStyle/>
          <a:p>
            <a:pPr algn="ctr"/>
            <a:r>
              <a:rPr lang="en-US" sz="1600" dirty="0"/>
              <a:t>Many </a:t>
            </a:r>
          </a:p>
          <a:p>
            <a:pPr algn="ctr"/>
            <a:r>
              <a:rPr lang="en-US" sz="1600" dirty="0"/>
              <a:t>Insurance companies</a:t>
            </a:r>
            <a:endParaRPr lang="en-US" sz="1200" dirty="0"/>
          </a:p>
        </p:txBody>
      </p:sp>
      <p:sp>
        <p:nvSpPr>
          <p:cNvPr id="20" name="TextBox 19">
            <a:extLst>
              <a:ext uri="{FF2B5EF4-FFF2-40B4-BE49-F238E27FC236}">
                <a16:creationId xmlns:a16="http://schemas.microsoft.com/office/drawing/2014/main" id="{8B8ECA22-0CA0-95B8-EDFF-F80199BBC89C}"/>
              </a:ext>
            </a:extLst>
          </p:cNvPr>
          <p:cNvSpPr txBox="1"/>
          <p:nvPr/>
        </p:nvSpPr>
        <p:spPr>
          <a:xfrm>
            <a:off x="7811370" y="3875461"/>
            <a:ext cx="1516379" cy="830997"/>
          </a:xfrm>
          <a:prstGeom prst="rect">
            <a:avLst/>
          </a:prstGeom>
          <a:noFill/>
          <a:ln>
            <a:solidFill>
              <a:schemeClr val="tx1"/>
            </a:solidFill>
          </a:ln>
        </p:spPr>
        <p:txBody>
          <a:bodyPr wrap="square" rtlCol="0">
            <a:spAutoFit/>
          </a:bodyPr>
          <a:lstStyle/>
          <a:p>
            <a:pPr algn="ctr"/>
            <a:r>
              <a:rPr lang="en-US" sz="1600" dirty="0"/>
              <a:t>Some </a:t>
            </a:r>
          </a:p>
          <a:p>
            <a:pPr algn="ctr"/>
            <a:r>
              <a:rPr lang="en-US" sz="1600" dirty="0"/>
              <a:t>Regional/Local Agencies</a:t>
            </a:r>
            <a:endParaRPr lang="en-US" sz="1200" dirty="0"/>
          </a:p>
        </p:txBody>
      </p:sp>
      <p:sp>
        <p:nvSpPr>
          <p:cNvPr id="21" name="TextBox 20">
            <a:extLst>
              <a:ext uri="{FF2B5EF4-FFF2-40B4-BE49-F238E27FC236}">
                <a16:creationId xmlns:a16="http://schemas.microsoft.com/office/drawing/2014/main" id="{7DF7530F-4060-E198-4181-48C08586D169}"/>
              </a:ext>
            </a:extLst>
          </p:cNvPr>
          <p:cNvSpPr txBox="1"/>
          <p:nvPr/>
        </p:nvSpPr>
        <p:spPr>
          <a:xfrm>
            <a:off x="751092" y="3875461"/>
            <a:ext cx="1516379" cy="830997"/>
          </a:xfrm>
          <a:prstGeom prst="rect">
            <a:avLst/>
          </a:prstGeom>
          <a:noFill/>
          <a:ln>
            <a:solidFill>
              <a:schemeClr val="tx1"/>
            </a:solidFill>
          </a:ln>
        </p:spPr>
        <p:txBody>
          <a:bodyPr wrap="square" rtlCol="0">
            <a:spAutoFit/>
          </a:bodyPr>
          <a:lstStyle/>
          <a:p>
            <a:pPr algn="ctr"/>
            <a:r>
              <a:rPr lang="en-US" sz="1600" dirty="0"/>
              <a:t>Some </a:t>
            </a:r>
          </a:p>
          <a:p>
            <a:pPr algn="ctr"/>
            <a:r>
              <a:rPr lang="en-US" sz="1600" dirty="0"/>
              <a:t>Insurance</a:t>
            </a:r>
          </a:p>
          <a:p>
            <a:pPr algn="ctr"/>
            <a:r>
              <a:rPr lang="en-US" sz="1600" dirty="0"/>
              <a:t>Companies</a:t>
            </a:r>
            <a:endParaRPr lang="en-US" sz="1200" dirty="0"/>
          </a:p>
        </p:txBody>
      </p:sp>
      <p:sp>
        <p:nvSpPr>
          <p:cNvPr id="22" name="TextBox 21">
            <a:extLst>
              <a:ext uri="{FF2B5EF4-FFF2-40B4-BE49-F238E27FC236}">
                <a16:creationId xmlns:a16="http://schemas.microsoft.com/office/drawing/2014/main" id="{6B9C1FEE-A703-1DF5-4F9C-68A90C217C97}"/>
              </a:ext>
            </a:extLst>
          </p:cNvPr>
          <p:cNvSpPr txBox="1"/>
          <p:nvPr/>
        </p:nvSpPr>
        <p:spPr>
          <a:xfrm>
            <a:off x="768499" y="4940080"/>
            <a:ext cx="1516379" cy="830997"/>
          </a:xfrm>
          <a:prstGeom prst="rect">
            <a:avLst/>
          </a:prstGeom>
          <a:noFill/>
          <a:ln>
            <a:solidFill>
              <a:schemeClr val="tx1"/>
            </a:solidFill>
          </a:ln>
        </p:spPr>
        <p:txBody>
          <a:bodyPr wrap="square" rtlCol="0">
            <a:spAutoFit/>
          </a:bodyPr>
          <a:lstStyle/>
          <a:p>
            <a:pPr algn="ctr"/>
            <a:r>
              <a:rPr lang="en-US" sz="1600" dirty="0"/>
              <a:t>Insurance</a:t>
            </a:r>
          </a:p>
          <a:p>
            <a:pPr algn="ctr"/>
            <a:r>
              <a:rPr lang="en-US" sz="1600" dirty="0"/>
              <a:t>Provider</a:t>
            </a:r>
          </a:p>
          <a:p>
            <a:pPr algn="ctr"/>
            <a:r>
              <a:rPr lang="en-US" sz="1600" dirty="0"/>
              <a:t>Networks</a:t>
            </a:r>
            <a:endParaRPr lang="en-US" sz="1200" dirty="0"/>
          </a:p>
        </p:txBody>
      </p:sp>
      <p:sp>
        <p:nvSpPr>
          <p:cNvPr id="23" name="TextBox 22">
            <a:extLst>
              <a:ext uri="{FF2B5EF4-FFF2-40B4-BE49-F238E27FC236}">
                <a16:creationId xmlns:a16="http://schemas.microsoft.com/office/drawing/2014/main" id="{0C58BF91-11BB-62B2-31B1-E7592581A252}"/>
              </a:ext>
            </a:extLst>
          </p:cNvPr>
          <p:cNvSpPr txBox="1"/>
          <p:nvPr/>
        </p:nvSpPr>
        <p:spPr>
          <a:xfrm>
            <a:off x="3313841" y="4940080"/>
            <a:ext cx="1516379" cy="830997"/>
          </a:xfrm>
          <a:prstGeom prst="rect">
            <a:avLst/>
          </a:prstGeom>
          <a:noFill/>
          <a:ln>
            <a:solidFill>
              <a:schemeClr val="tx1"/>
            </a:solidFill>
          </a:ln>
        </p:spPr>
        <p:txBody>
          <a:bodyPr wrap="square" rtlCol="0">
            <a:spAutoFit/>
          </a:bodyPr>
          <a:lstStyle/>
          <a:p>
            <a:pPr algn="ctr"/>
            <a:r>
              <a:rPr lang="en-US" sz="1600" dirty="0"/>
              <a:t>Insurance</a:t>
            </a:r>
          </a:p>
          <a:p>
            <a:pPr algn="ctr"/>
            <a:r>
              <a:rPr lang="en-US" sz="1600" dirty="0"/>
              <a:t>Provider</a:t>
            </a:r>
          </a:p>
          <a:p>
            <a:pPr algn="ctr"/>
            <a:r>
              <a:rPr lang="en-US" sz="1600" dirty="0"/>
              <a:t>Networks</a:t>
            </a:r>
            <a:endParaRPr lang="en-US" sz="1200" dirty="0"/>
          </a:p>
        </p:txBody>
      </p:sp>
      <p:cxnSp>
        <p:nvCxnSpPr>
          <p:cNvPr id="25" name="Straight Arrow Connector 24">
            <a:extLst>
              <a:ext uri="{FF2B5EF4-FFF2-40B4-BE49-F238E27FC236}">
                <a16:creationId xmlns:a16="http://schemas.microsoft.com/office/drawing/2014/main" id="{2D7F1C8D-E79A-05BE-CD3A-598380D0ED8E}"/>
              </a:ext>
            </a:extLst>
          </p:cNvPr>
          <p:cNvCxnSpPr>
            <a:cxnSpLocks/>
            <a:stCxn id="10" idx="0"/>
            <a:endCxn id="6" idx="1"/>
          </p:cNvCxnSpPr>
          <p:nvPr/>
        </p:nvCxnSpPr>
        <p:spPr>
          <a:xfrm flipV="1">
            <a:off x="4496077" y="1536032"/>
            <a:ext cx="692018" cy="879476"/>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26" name="Straight Arrow Connector 25">
            <a:extLst>
              <a:ext uri="{FF2B5EF4-FFF2-40B4-BE49-F238E27FC236}">
                <a16:creationId xmlns:a16="http://schemas.microsoft.com/office/drawing/2014/main" id="{A53CB573-37DE-8C66-0BDB-FEC757A0CB99}"/>
              </a:ext>
            </a:extLst>
          </p:cNvPr>
          <p:cNvCxnSpPr>
            <a:cxnSpLocks/>
            <a:stCxn id="33" idx="0"/>
            <a:endCxn id="39" idx="2"/>
          </p:cNvCxnSpPr>
          <p:nvPr/>
        </p:nvCxnSpPr>
        <p:spPr>
          <a:xfrm flipV="1">
            <a:off x="1608606" y="1481628"/>
            <a:ext cx="53555" cy="1058062"/>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27" name="Straight Arrow Connector 26">
            <a:extLst>
              <a:ext uri="{FF2B5EF4-FFF2-40B4-BE49-F238E27FC236}">
                <a16:creationId xmlns:a16="http://schemas.microsoft.com/office/drawing/2014/main" id="{77950C08-3460-F31A-A1EF-A38010914AB6}"/>
              </a:ext>
            </a:extLst>
          </p:cNvPr>
          <p:cNvCxnSpPr>
            <a:cxnSpLocks/>
            <a:stCxn id="17" idx="3"/>
            <a:endCxn id="4" idx="1"/>
          </p:cNvCxnSpPr>
          <p:nvPr/>
        </p:nvCxnSpPr>
        <p:spPr>
          <a:xfrm flipV="1">
            <a:off x="3474242" y="916237"/>
            <a:ext cx="1713853" cy="1117244"/>
          </a:xfrm>
          <a:prstGeom prst="straightConnector1">
            <a:avLst/>
          </a:prstGeom>
          <a:ln>
            <a:solidFill>
              <a:schemeClr val="accent1"/>
            </a:solidFill>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28" name="Straight Arrow Connector 27">
            <a:extLst>
              <a:ext uri="{FF2B5EF4-FFF2-40B4-BE49-F238E27FC236}">
                <a16:creationId xmlns:a16="http://schemas.microsoft.com/office/drawing/2014/main" id="{D9D8514D-7787-CC31-D310-2950978E2CD7}"/>
              </a:ext>
            </a:extLst>
          </p:cNvPr>
          <p:cNvCxnSpPr>
            <a:cxnSpLocks/>
            <a:stCxn id="21" idx="0"/>
            <a:endCxn id="33" idx="2"/>
          </p:cNvCxnSpPr>
          <p:nvPr/>
        </p:nvCxnSpPr>
        <p:spPr>
          <a:xfrm flipV="1">
            <a:off x="1509282" y="2878244"/>
            <a:ext cx="99324" cy="997217"/>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29" name="Straight Arrow Connector 28">
            <a:extLst>
              <a:ext uri="{FF2B5EF4-FFF2-40B4-BE49-F238E27FC236}">
                <a16:creationId xmlns:a16="http://schemas.microsoft.com/office/drawing/2014/main" id="{11199285-4192-DA3A-CBD1-0DDBA7DD7464}"/>
              </a:ext>
            </a:extLst>
          </p:cNvPr>
          <p:cNvCxnSpPr>
            <a:cxnSpLocks/>
            <a:stCxn id="9" idx="1"/>
            <a:endCxn id="6" idx="3"/>
          </p:cNvCxnSpPr>
          <p:nvPr/>
        </p:nvCxnSpPr>
        <p:spPr>
          <a:xfrm flipH="1" flipV="1">
            <a:off x="7542675" y="1536032"/>
            <a:ext cx="713031" cy="720278"/>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sp>
        <p:nvSpPr>
          <p:cNvPr id="33" name="TextBox 32">
            <a:extLst>
              <a:ext uri="{FF2B5EF4-FFF2-40B4-BE49-F238E27FC236}">
                <a16:creationId xmlns:a16="http://schemas.microsoft.com/office/drawing/2014/main" id="{5DFBE7BD-99D5-F963-3B48-0B6365894A10}"/>
              </a:ext>
            </a:extLst>
          </p:cNvPr>
          <p:cNvSpPr txBox="1"/>
          <p:nvPr/>
        </p:nvSpPr>
        <p:spPr>
          <a:xfrm>
            <a:off x="971773" y="2539690"/>
            <a:ext cx="1273665" cy="338554"/>
          </a:xfrm>
          <a:prstGeom prst="rect">
            <a:avLst/>
          </a:prstGeom>
          <a:noFill/>
          <a:ln>
            <a:solidFill>
              <a:schemeClr val="tx1"/>
            </a:solidFill>
          </a:ln>
        </p:spPr>
        <p:txBody>
          <a:bodyPr wrap="square" rtlCol="0">
            <a:spAutoFit/>
          </a:bodyPr>
          <a:lstStyle/>
          <a:p>
            <a:pPr algn="ctr"/>
            <a:r>
              <a:rPr lang="en-US" sz="1600" dirty="0"/>
              <a:t>Employers</a:t>
            </a:r>
            <a:endParaRPr lang="en-US" sz="1200" dirty="0"/>
          </a:p>
        </p:txBody>
      </p:sp>
      <p:sp>
        <p:nvSpPr>
          <p:cNvPr id="39" name="TextBox 38">
            <a:extLst>
              <a:ext uri="{FF2B5EF4-FFF2-40B4-BE49-F238E27FC236}">
                <a16:creationId xmlns:a16="http://schemas.microsoft.com/office/drawing/2014/main" id="{828D5558-154E-BEAD-E206-B432A558ACB1}"/>
              </a:ext>
            </a:extLst>
          </p:cNvPr>
          <p:cNvSpPr txBox="1"/>
          <p:nvPr/>
        </p:nvSpPr>
        <p:spPr>
          <a:xfrm>
            <a:off x="1025328" y="896853"/>
            <a:ext cx="1273665" cy="584775"/>
          </a:xfrm>
          <a:prstGeom prst="rect">
            <a:avLst/>
          </a:prstGeom>
          <a:noFill/>
          <a:ln>
            <a:solidFill>
              <a:schemeClr val="tx1"/>
            </a:solidFill>
          </a:ln>
        </p:spPr>
        <p:txBody>
          <a:bodyPr wrap="square" rtlCol="0">
            <a:spAutoFit/>
          </a:bodyPr>
          <a:lstStyle/>
          <a:p>
            <a:pPr algn="ctr"/>
            <a:r>
              <a:rPr lang="en-US" sz="1600" dirty="0"/>
              <a:t>Employees &amp; Unions</a:t>
            </a:r>
            <a:endParaRPr lang="en-US" sz="1200" dirty="0"/>
          </a:p>
        </p:txBody>
      </p:sp>
      <p:cxnSp>
        <p:nvCxnSpPr>
          <p:cNvPr id="44" name="Straight Arrow Connector 43">
            <a:extLst>
              <a:ext uri="{FF2B5EF4-FFF2-40B4-BE49-F238E27FC236}">
                <a16:creationId xmlns:a16="http://schemas.microsoft.com/office/drawing/2014/main" id="{D0773D67-0ED4-4FA7-DBEA-0D25B3538CA5}"/>
              </a:ext>
            </a:extLst>
          </p:cNvPr>
          <p:cNvCxnSpPr>
            <a:cxnSpLocks/>
            <a:stCxn id="19" idx="0"/>
            <a:endCxn id="10" idx="2"/>
          </p:cNvCxnSpPr>
          <p:nvPr/>
        </p:nvCxnSpPr>
        <p:spPr>
          <a:xfrm flipV="1">
            <a:off x="4040508" y="2754062"/>
            <a:ext cx="455569" cy="1121399"/>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45" name="Straight Arrow Connector 44">
            <a:extLst>
              <a:ext uri="{FF2B5EF4-FFF2-40B4-BE49-F238E27FC236}">
                <a16:creationId xmlns:a16="http://schemas.microsoft.com/office/drawing/2014/main" id="{C6B5222E-361A-7DAF-9F61-6A1C81C213B8}"/>
              </a:ext>
            </a:extLst>
          </p:cNvPr>
          <p:cNvCxnSpPr>
            <a:cxnSpLocks/>
            <a:endCxn id="16" idx="1"/>
          </p:cNvCxnSpPr>
          <p:nvPr/>
        </p:nvCxnSpPr>
        <p:spPr>
          <a:xfrm flipV="1">
            <a:off x="4798697" y="2580256"/>
            <a:ext cx="3457460" cy="1295205"/>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46" name="Straight Arrow Connector 45">
            <a:extLst>
              <a:ext uri="{FF2B5EF4-FFF2-40B4-BE49-F238E27FC236}">
                <a16:creationId xmlns:a16="http://schemas.microsoft.com/office/drawing/2014/main" id="{13EC5A80-0ACE-2973-D623-20C309EDEE33}"/>
              </a:ext>
            </a:extLst>
          </p:cNvPr>
          <p:cNvCxnSpPr>
            <a:cxnSpLocks/>
            <a:endCxn id="17" idx="2"/>
          </p:cNvCxnSpPr>
          <p:nvPr/>
        </p:nvCxnSpPr>
        <p:spPr>
          <a:xfrm flipH="1" flipV="1">
            <a:off x="2837410" y="2325868"/>
            <a:ext cx="814866" cy="1549593"/>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47" name="Straight Arrow Connector 46">
            <a:extLst>
              <a:ext uri="{FF2B5EF4-FFF2-40B4-BE49-F238E27FC236}">
                <a16:creationId xmlns:a16="http://schemas.microsoft.com/office/drawing/2014/main" id="{28AB2980-DA01-E0F0-E2E1-2B0E605F8B94}"/>
              </a:ext>
            </a:extLst>
          </p:cNvPr>
          <p:cNvCxnSpPr>
            <a:cxnSpLocks/>
            <a:stCxn id="39" idx="3"/>
            <a:endCxn id="4" idx="1"/>
          </p:cNvCxnSpPr>
          <p:nvPr/>
        </p:nvCxnSpPr>
        <p:spPr>
          <a:xfrm flipV="1">
            <a:off x="2298993" y="916237"/>
            <a:ext cx="2889102" cy="273004"/>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48" name="Straight Arrow Connector 47">
            <a:extLst>
              <a:ext uri="{FF2B5EF4-FFF2-40B4-BE49-F238E27FC236}">
                <a16:creationId xmlns:a16="http://schemas.microsoft.com/office/drawing/2014/main" id="{27950737-7344-4B3F-ECC2-A9FFFE2977D5}"/>
              </a:ext>
            </a:extLst>
          </p:cNvPr>
          <p:cNvCxnSpPr>
            <a:cxnSpLocks/>
            <a:stCxn id="22" idx="0"/>
            <a:endCxn id="21" idx="2"/>
          </p:cNvCxnSpPr>
          <p:nvPr/>
        </p:nvCxnSpPr>
        <p:spPr>
          <a:xfrm flipH="1" flipV="1">
            <a:off x="1509282" y="4706458"/>
            <a:ext cx="17407" cy="233622"/>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61" name="Straight Arrow Connector 60">
            <a:extLst>
              <a:ext uri="{FF2B5EF4-FFF2-40B4-BE49-F238E27FC236}">
                <a16:creationId xmlns:a16="http://schemas.microsoft.com/office/drawing/2014/main" id="{5E59E5D7-B15A-B205-6061-9DDA77581E1A}"/>
              </a:ext>
            </a:extLst>
          </p:cNvPr>
          <p:cNvCxnSpPr>
            <a:cxnSpLocks/>
            <a:stCxn id="6" idx="0"/>
            <a:endCxn id="4" idx="2"/>
          </p:cNvCxnSpPr>
          <p:nvPr/>
        </p:nvCxnSpPr>
        <p:spPr>
          <a:xfrm flipV="1">
            <a:off x="6365385" y="1085514"/>
            <a:ext cx="0" cy="281241"/>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62" name="Straight Arrow Connector 61">
            <a:extLst>
              <a:ext uri="{FF2B5EF4-FFF2-40B4-BE49-F238E27FC236}">
                <a16:creationId xmlns:a16="http://schemas.microsoft.com/office/drawing/2014/main" id="{04F016C0-1728-83A3-E111-0E2ED9C37918}"/>
              </a:ext>
            </a:extLst>
          </p:cNvPr>
          <p:cNvCxnSpPr>
            <a:cxnSpLocks/>
            <a:stCxn id="70" idx="0"/>
          </p:cNvCxnSpPr>
          <p:nvPr/>
        </p:nvCxnSpPr>
        <p:spPr>
          <a:xfrm flipH="1" flipV="1">
            <a:off x="9484898" y="2708967"/>
            <a:ext cx="1180169" cy="1166494"/>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63" name="Straight Arrow Connector 62">
            <a:extLst>
              <a:ext uri="{FF2B5EF4-FFF2-40B4-BE49-F238E27FC236}">
                <a16:creationId xmlns:a16="http://schemas.microsoft.com/office/drawing/2014/main" id="{F53E311C-2D8A-8C19-B64F-42DFF4139114}"/>
              </a:ext>
            </a:extLst>
          </p:cNvPr>
          <p:cNvCxnSpPr>
            <a:cxnSpLocks/>
            <a:stCxn id="73" idx="0"/>
            <a:endCxn id="20" idx="2"/>
          </p:cNvCxnSpPr>
          <p:nvPr/>
        </p:nvCxnSpPr>
        <p:spPr>
          <a:xfrm flipH="1" flipV="1">
            <a:off x="8569560" y="4706458"/>
            <a:ext cx="20953" cy="233622"/>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64" name="Straight Arrow Connector 63">
            <a:extLst>
              <a:ext uri="{FF2B5EF4-FFF2-40B4-BE49-F238E27FC236}">
                <a16:creationId xmlns:a16="http://schemas.microsoft.com/office/drawing/2014/main" id="{6DAE958A-5D4B-6930-E672-C5930ACFDF28}"/>
              </a:ext>
            </a:extLst>
          </p:cNvPr>
          <p:cNvCxnSpPr>
            <a:cxnSpLocks/>
            <a:endCxn id="18" idx="1"/>
          </p:cNvCxnSpPr>
          <p:nvPr/>
        </p:nvCxnSpPr>
        <p:spPr>
          <a:xfrm flipV="1">
            <a:off x="6684329" y="3316110"/>
            <a:ext cx="1148484" cy="565908"/>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sp>
        <p:nvSpPr>
          <p:cNvPr id="70" name="TextBox 69">
            <a:extLst>
              <a:ext uri="{FF2B5EF4-FFF2-40B4-BE49-F238E27FC236}">
                <a16:creationId xmlns:a16="http://schemas.microsoft.com/office/drawing/2014/main" id="{77EF7D1B-F2A1-569F-94E1-667468455D94}"/>
              </a:ext>
            </a:extLst>
          </p:cNvPr>
          <p:cNvSpPr txBox="1"/>
          <p:nvPr/>
        </p:nvSpPr>
        <p:spPr>
          <a:xfrm>
            <a:off x="9906877" y="3875461"/>
            <a:ext cx="1516379" cy="830997"/>
          </a:xfrm>
          <a:prstGeom prst="rect">
            <a:avLst/>
          </a:prstGeom>
          <a:noFill/>
          <a:ln>
            <a:solidFill>
              <a:schemeClr val="tx1"/>
            </a:solidFill>
          </a:ln>
        </p:spPr>
        <p:txBody>
          <a:bodyPr wrap="square" rtlCol="0">
            <a:spAutoFit/>
          </a:bodyPr>
          <a:lstStyle/>
          <a:p>
            <a:pPr algn="ctr"/>
            <a:r>
              <a:rPr lang="en-US" sz="1600" dirty="0"/>
              <a:t>Many </a:t>
            </a:r>
          </a:p>
          <a:p>
            <a:pPr algn="ctr"/>
            <a:r>
              <a:rPr lang="en-US" sz="1600" dirty="0"/>
              <a:t>Insurance</a:t>
            </a:r>
          </a:p>
          <a:p>
            <a:pPr algn="ctr"/>
            <a:r>
              <a:rPr lang="en-US" sz="1600" dirty="0"/>
              <a:t>Companies</a:t>
            </a:r>
            <a:endParaRPr lang="en-US" sz="1200" dirty="0"/>
          </a:p>
        </p:txBody>
      </p:sp>
      <p:sp>
        <p:nvSpPr>
          <p:cNvPr id="71" name="TextBox 70">
            <a:extLst>
              <a:ext uri="{FF2B5EF4-FFF2-40B4-BE49-F238E27FC236}">
                <a16:creationId xmlns:a16="http://schemas.microsoft.com/office/drawing/2014/main" id="{CD98EE95-CF24-08AA-A9B1-BD40E92B889F}"/>
              </a:ext>
            </a:extLst>
          </p:cNvPr>
          <p:cNvSpPr txBox="1"/>
          <p:nvPr/>
        </p:nvSpPr>
        <p:spPr>
          <a:xfrm>
            <a:off x="9920373" y="4940080"/>
            <a:ext cx="1516379" cy="830997"/>
          </a:xfrm>
          <a:prstGeom prst="rect">
            <a:avLst/>
          </a:prstGeom>
          <a:noFill/>
          <a:ln>
            <a:solidFill>
              <a:schemeClr val="tx1"/>
            </a:solidFill>
          </a:ln>
        </p:spPr>
        <p:txBody>
          <a:bodyPr wrap="square" rtlCol="0">
            <a:spAutoFit/>
          </a:bodyPr>
          <a:lstStyle/>
          <a:p>
            <a:pPr algn="ctr"/>
            <a:r>
              <a:rPr lang="en-US" sz="1600" dirty="0"/>
              <a:t>Insurance</a:t>
            </a:r>
          </a:p>
          <a:p>
            <a:pPr algn="ctr"/>
            <a:r>
              <a:rPr lang="en-US" sz="1600" dirty="0"/>
              <a:t>Provider</a:t>
            </a:r>
          </a:p>
          <a:p>
            <a:pPr algn="ctr"/>
            <a:r>
              <a:rPr lang="en-US" sz="1600" dirty="0"/>
              <a:t>Networks</a:t>
            </a:r>
            <a:endParaRPr lang="en-US" sz="1200" dirty="0"/>
          </a:p>
        </p:txBody>
      </p:sp>
      <p:cxnSp>
        <p:nvCxnSpPr>
          <p:cNvPr id="72" name="Straight Arrow Connector 71">
            <a:extLst>
              <a:ext uri="{FF2B5EF4-FFF2-40B4-BE49-F238E27FC236}">
                <a16:creationId xmlns:a16="http://schemas.microsoft.com/office/drawing/2014/main" id="{9F9FC82B-C9A3-AC4B-95AA-F5BF22CA885D}"/>
              </a:ext>
            </a:extLst>
          </p:cNvPr>
          <p:cNvCxnSpPr>
            <a:cxnSpLocks/>
            <a:stCxn id="71" idx="0"/>
            <a:endCxn id="70" idx="2"/>
          </p:cNvCxnSpPr>
          <p:nvPr/>
        </p:nvCxnSpPr>
        <p:spPr>
          <a:xfrm flipH="1" flipV="1">
            <a:off x="10665067" y="4706458"/>
            <a:ext cx="13496" cy="233622"/>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sp>
        <p:nvSpPr>
          <p:cNvPr id="73" name="TextBox 72">
            <a:extLst>
              <a:ext uri="{FF2B5EF4-FFF2-40B4-BE49-F238E27FC236}">
                <a16:creationId xmlns:a16="http://schemas.microsoft.com/office/drawing/2014/main" id="{B51E4C21-E7D4-8E63-B106-136684C2D205}"/>
              </a:ext>
            </a:extLst>
          </p:cNvPr>
          <p:cNvSpPr txBox="1"/>
          <p:nvPr/>
        </p:nvSpPr>
        <p:spPr>
          <a:xfrm>
            <a:off x="7832323" y="4940080"/>
            <a:ext cx="1516379" cy="830997"/>
          </a:xfrm>
          <a:prstGeom prst="rect">
            <a:avLst/>
          </a:prstGeom>
          <a:noFill/>
          <a:ln>
            <a:solidFill>
              <a:schemeClr val="tx1"/>
            </a:solidFill>
          </a:ln>
        </p:spPr>
        <p:txBody>
          <a:bodyPr wrap="square" rtlCol="0">
            <a:spAutoFit/>
          </a:bodyPr>
          <a:lstStyle/>
          <a:p>
            <a:pPr algn="ctr"/>
            <a:r>
              <a:rPr lang="en-US" sz="1600" dirty="0"/>
              <a:t>Local</a:t>
            </a:r>
          </a:p>
          <a:p>
            <a:pPr algn="ctr"/>
            <a:r>
              <a:rPr lang="en-US" sz="1600" dirty="0"/>
              <a:t>Provider</a:t>
            </a:r>
          </a:p>
          <a:p>
            <a:pPr algn="ctr"/>
            <a:r>
              <a:rPr lang="en-US" sz="1600" dirty="0"/>
              <a:t>Networks</a:t>
            </a:r>
            <a:endParaRPr lang="en-US" sz="1200" dirty="0"/>
          </a:p>
        </p:txBody>
      </p:sp>
      <p:sp>
        <p:nvSpPr>
          <p:cNvPr id="105" name="TextBox 104">
            <a:extLst>
              <a:ext uri="{FF2B5EF4-FFF2-40B4-BE49-F238E27FC236}">
                <a16:creationId xmlns:a16="http://schemas.microsoft.com/office/drawing/2014/main" id="{BA464CB1-BE1B-4E7D-5CB5-76499435E3AF}"/>
              </a:ext>
            </a:extLst>
          </p:cNvPr>
          <p:cNvSpPr txBox="1"/>
          <p:nvPr/>
        </p:nvSpPr>
        <p:spPr>
          <a:xfrm>
            <a:off x="5198355" y="4940080"/>
            <a:ext cx="1516379" cy="830997"/>
          </a:xfrm>
          <a:prstGeom prst="rect">
            <a:avLst/>
          </a:prstGeom>
          <a:noFill/>
          <a:ln>
            <a:solidFill>
              <a:schemeClr val="tx1"/>
            </a:solidFill>
          </a:ln>
        </p:spPr>
        <p:txBody>
          <a:bodyPr wrap="square" rtlCol="0">
            <a:spAutoFit/>
          </a:bodyPr>
          <a:lstStyle/>
          <a:p>
            <a:pPr algn="ctr"/>
            <a:r>
              <a:rPr lang="en-US" sz="1600" dirty="0"/>
              <a:t>Insurance</a:t>
            </a:r>
          </a:p>
          <a:p>
            <a:pPr algn="ctr"/>
            <a:r>
              <a:rPr lang="en-US" sz="1600" dirty="0"/>
              <a:t>Provider</a:t>
            </a:r>
          </a:p>
          <a:p>
            <a:pPr algn="ctr"/>
            <a:r>
              <a:rPr lang="en-US" sz="1600" dirty="0"/>
              <a:t>Networks</a:t>
            </a:r>
            <a:endParaRPr lang="en-US" sz="1200" dirty="0"/>
          </a:p>
        </p:txBody>
      </p:sp>
      <p:cxnSp>
        <p:nvCxnSpPr>
          <p:cNvPr id="114" name="Straight Arrow Connector 113">
            <a:extLst>
              <a:ext uri="{FF2B5EF4-FFF2-40B4-BE49-F238E27FC236}">
                <a16:creationId xmlns:a16="http://schemas.microsoft.com/office/drawing/2014/main" id="{78A24029-6663-A0E8-F1CE-305EBB141BC4}"/>
              </a:ext>
            </a:extLst>
          </p:cNvPr>
          <p:cNvCxnSpPr>
            <a:cxnSpLocks/>
            <a:endCxn id="125" idx="2"/>
          </p:cNvCxnSpPr>
          <p:nvPr/>
        </p:nvCxnSpPr>
        <p:spPr>
          <a:xfrm flipV="1">
            <a:off x="6315076" y="2836267"/>
            <a:ext cx="198773" cy="1045751"/>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15" name="Straight Arrow Connector 114">
            <a:extLst>
              <a:ext uri="{FF2B5EF4-FFF2-40B4-BE49-F238E27FC236}">
                <a16:creationId xmlns:a16="http://schemas.microsoft.com/office/drawing/2014/main" id="{60297ABC-62DD-5188-BDD6-C95BD383552D}"/>
              </a:ext>
            </a:extLst>
          </p:cNvPr>
          <p:cNvCxnSpPr>
            <a:cxnSpLocks/>
            <a:stCxn id="18" idx="0"/>
          </p:cNvCxnSpPr>
          <p:nvPr/>
        </p:nvCxnSpPr>
        <p:spPr>
          <a:xfrm flipV="1">
            <a:off x="8591003" y="2708967"/>
            <a:ext cx="372690" cy="314755"/>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sp>
        <p:nvSpPr>
          <p:cNvPr id="125" name="TextBox 124">
            <a:extLst>
              <a:ext uri="{FF2B5EF4-FFF2-40B4-BE49-F238E27FC236}">
                <a16:creationId xmlns:a16="http://schemas.microsoft.com/office/drawing/2014/main" id="{2E899486-E29C-F7B0-7244-59125C0367A4}"/>
              </a:ext>
            </a:extLst>
          </p:cNvPr>
          <p:cNvSpPr txBox="1"/>
          <p:nvPr/>
        </p:nvSpPr>
        <p:spPr>
          <a:xfrm>
            <a:off x="5751811" y="2497713"/>
            <a:ext cx="1524075" cy="338554"/>
          </a:xfrm>
          <a:prstGeom prst="rect">
            <a:avLst/>
          </a:prstGeom>
          <a:noFill/>
          <a:ln>
            <a:solidFill>
              <a:schemeClr val="tx1"/>
            </a:solidFill>
          </a:ln>
        </p:spPr>
        <p:txBody>
          <a:bodyPr wrap="square" rtlCol="0">
            <a:spAutoFit/>
          </a:bodyPr>
          <a:lstStyle/>
          <a:p>
            <a:pPr algn="ctr"/>
            <a:r>
              <a:rPr lang="en-US" sz="1600" dirty="0"/>
              <a:t>Some States</a:t>
            </a:r>
            <a:endParaRPr lang="en-US" sz="1200" dirty="0"/>
          </a:p>
        </p:txBody>
      </p:sp>
      <p:sp>
        <p:nvSpPr>
          <p:cNvPr id="137" name="TextBox 136">
            <a:extLst>
              <a:ext uri="{FF2B5EF4-FFF2-40B4-BE49-F238E27FC236}">
                <a16:creationId xmlns:a16="http://schemas.microsoft.com/office/drawing/2014/main" id="{9431409E-2A7E-1722-43F7-5A43F3D7C1A1}"/>
              </a:ext>
            </a:extLst>
          </p:cNvPr>
          <p:cNvSpPr txBox="1"/>
          <p:nvPr/>
        </p:nvSpPr>
        <p:spPr>
          <a:xfrm>
            <a:off x="9912495" y="1222718"/>
            <a:ext cx="2043670" cy="338554"/>
          </a:xfrm>
          <a:prstGeom prst="rect">
            <a:avLst/>
          </a:prstGeom>
          <a:noFill/>
          <a:ln>
            <a:solidFill>
              <a:schemeClr val="tx1"/>
            </a:solidFill>
          </a:ln>
        </p:spPr>
        <p:txBody>
          <a:bodyPr wrap="square" rtlCol="0">
            <a:spAutoFit/>
          </a:bodyPr>
          <a:lstStyle/>
          <a:p>
            <a:pPr algn="ctr"/>
            <a:r>
              <a:rPr lang="en-US" sz="1600" dirty="0"/>
              <a:t>State Legislatures</a:t>
            </a:r>
            <a:endParaRPr lang="en-US" sz="1200" dirty="0"/>
          </a:p>
        </p:txBody>
      </p:sp>
      <p:cxnSp>
        <p:nvCxnSpPr>
          <p:cNvPr id="138" name="Straight Arrow Connector 137">
            <a:extLst>
              <a:ext uri="{FF2B5EF4-FFF2-40B4-BE49-F238E27FC236}">
                <a16:creationId xmlns:a16="http://schemas.microsoft.com/office/drawing/2014/main" id="{62926512-1923-9806-26B6-2F5CAA2AE703}"/>
              </a:ext>
            </a:extLst>
          </p:cNvPr>
          <p:cNvCxnSpPr>
            <a:cxnSpLocks/>
            <a:stCxn id="16" idx="3"/>
            <a:endCxn id="137" idx="2"/>
          </p:cNvCxnSpPr>
          <p:nvPr/>
        </p:nvCxnSpPr>
        <p:spPr>
          <a:xfrm flipV="1">
            <a:off x="10299827" y="1561272"/>
            <a:ext cx="634503" cy="1018984"/>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41" name="Straight Arrow Connector 140">
            <a:extLst>
              <a:ext uri="{FF2B5EF4-FFF2-40B4-BE49-F238E27FC236}">
                <a16:creationId xmlns:a16="http://schemas.microsoft.com/office/drawing/2014/main" id="{8FDF3912-14C2-5E33-3513-8E684A0C99D4}"/>
              </a:ext>
            </a:extLst>
          </p:cNvPr>
          <p:cNvCxnSpPr>
            <a:cxnSpLocks/>
            <a:stCxn id="4" idx="3"/>
            <a:endCxn id="149" idx="1"/>
          </p:cNvCxnSpPr>
          <p:nvPr/>
        </p:nvCxnSpPr>
        <p:spPr>
          <a:xfrm flipV="1">
            <a:off x="7542675" y="391721"/>
            <a:ext cx="1421018" cy="524516"/>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42" name="Straight Arrow Connector 141">
            <a:extLst>
              <a:ext uri="{FF2B5EF4-FFF2-40B4-BE49-F238E27FC236}">
                <a16:creationId xmlns:a16="http://schemas.microsoft.com/office/drawing/2014/main" id="{614631B5-EC83-40CB-AF99-D4FF636DDAAE}"/>
              </a:ext>
            </a:extLst>
          </p:cNvPr>
          <p:cNvCxnSpPr>
            <a:cxnSpLocks/>
            <a:endCxn id="137" idx="2"/>
          </p:cNvCxnSpPr>
          <p:nvPr/>
        </p:nvCxnSpPr>
        <p:spPr>
          <a:xfrm flipV="1">
            <a:off x="10820581" y="1561272"/>
            <a:ext cx="113749" cy="2320746"/>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43" name="Straight Arrow Connector 142">
            <a:extLst>
              <a:ext uri="{FF2B5EF4-FFF2-40B4-BE49-F238E27FC236}">
                <a16:creationId xmlns:a16="http://schemas.microsoft.com/office/drawing/2014/main" id="{DBA0C07E-11C7-D65F-98FE-205D31128F21}"/>
              </a:ext>
            </a:extLst>
          </p:cNvPr>
          <p:cNvCxnSpPr>
            <a:cxnSpLocks/>
          </p:cNvCxnSpPr>
          <p:nvPr/>
        </p:nvCxnSpPr>
        <p:spPr>
          <a:xfrm flipH="1" flipV="1">
            <a:off x="10141527" y="542330"/>
            <a:ext cx="472830" cy="680388"/>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sp>
        <p:nvSpPr>
          <p:cNvPr id="149" name="TextBox 148">
            <a:extLst>
              <a:ext uri="{FF2B5EF4-FFF2-40B4-BE49-F238E27FC236}">
                <a16:creationId xmlns:a16="http://schemas.microsoft.com/office/drawing/2014/main" id="{34D1F2CE-1FCC-0BFB-F33A-219067776D20}"/>
              </a:ext>
            </a:extLst>
          </p:cNvPr>
          <p:cNvSpPr txBox="1"/>
          <p:nvPr/>
        </p:nvSpPr>
        <p:spPr>
          <a:xfrm>
            <a:off x="8963693" y="222444"/>
            <a:ext cx="1859478" cy="338554"/>
          </a:xfrm>
          <a:prstGeom prst="rect">
            <a:avLst/>
          </a:prstGeom>
          <a:noFill/>
          <a:ln>
            <a:solidFill>
              <a:schemeClr val="tx1"/>
            </a:solidFill>
          </a:ln>
        </p:spPr>
        <p:txBody>
          <a:bodyPr wrap="square" rtlCol="0">
            <a:spAutoFit/>
          </a:bodyPr>
          <a:lstStyle/>
          <a:p>
            <a:pPr algn="ctr"/>
            <a:r>
              <a:rPr lang="en-US" sz="1600" dirty="0"/>
              <a:t>Election Doners</a:t>
            </a:r>
            <a:endParaRPr lang="en-US" sz="1200" dirty="0"/>
          </a:p>
        </p:txBody>
      </p:sp>
      <p:cxnSp>
        <p:nvCxnSpPr>
          <p:cNvPr id="172" name="Straight Arrow Connector 171">
            <a:extLst>
              <a:ext uri="{FF2B5EF4-FFF2-40B4-BE49-F238E27FC236}">
                <a16:creationId xmlns:a16="http://schemas.microsoft.com/office/drawing/2014/main" id="{03142E8D-E4EF-065D-5C68-66BCDF493084}"/>
              </a:ext>
            </a:extLst>
          </p:cNvPr>
          <p:cNvCxnSpPr>
            <a:cxnSpLocks/>
            <a:stCxn id="125" idx="0"/>
            <a:endCxn id="8" idx="2"/>
          </p:cNvCxnSpPr>
          <p:nvPr/>
        </p:nvCxnSpPr>
        <p:spPr>
          <a:xfrm flipV="1">
            <a:off x="6513849" y="2274672"/>
            <a:ext cx="6991" cy="22304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76" name="Straight Arrow Connector 175">
            <a:extLst>
              <a:ext uri="{FF2B5EF4-FFF2-40B4-BE49-F238E27FC236}">
                <a16:creationId xmlns:a16="http://schemas.microsoft.com/office/drawing/2014/main" id="{4BB47D4E-37AC-9C78-5360-69278B666481}"/>
              </a:ext>
            </a:extLst>
          </p:cNvPr>
          <p:cNvCxnSpPr>
            <a:cxnSpLocks/>
            <a:stCxn id="23" idx="0"/>
          </p:cNvCxnSpPr>
          <p:nvPr/>
        </p:nvCxnSpPr>
        <p:spPr>
          <a:xfrm flipV="1">
            <a:off x="4072031" y="4539330"/>
            <a:ext cx="10843" cy="400750"/>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78" name="Straight Arrow Connector 177">
            <a:extLst>
              <a:ext uri="{FF2B5EF4-FFF2-40B4-BE49-F238E27FC236}">
                <a16:creationId xmlns:a16="http://schemas.microsoft.com/office/drawing/2014/main" id="{452AA072-3C90-65EC-67EF-DD59CE8C543A}"/>
              </a:ext>
            </a:extLst>
          </p:cNvPr>
          <p:cNvCxnSpPr>
            <a:cxnSpLocks/>
            <a:stCxn id="20" idx="0"/>
            <a:endCxn id="18" idx="2"/>
          </p:cNvCxnSpPr>
          <p:nvPr/>
        </p:nvCxnSpPr>
        <p:spPr>
          <a:xfrm flipV="1">
            <a:off x="8569560" y="3608497"/>
            <a:ext cx="21443" cy="26696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81" name="Straight Arrow Connector 180">
            <a:extLst>
              <a:ext uri="{FF2B5EF4-FFF2-40B4-BE49-F238E27FC236}">
                <a16:creationId xmlns:a16="http://schemas.microsoft.com/office/drawing/2014/main" id="{8042578E-2F30-8831-A704-5D22CA52720E}"/>
              </a:ext>
            </a:extLst>
          </p:cNvPr>
          <p:cNvCxnSpPr>
            <a:cxnSpLocks/>
            <a:stCxn id="105" idx="0"/>
            <a:endCxn id="7" idx="2"/>
          </p:cNvCxnSpPr>
          <p:nvPr/>
        </p:nvCxnSpPr>
        <p:spPr>
          <a:xfrm flipH="1" flipV="1">
            <a:off x="5946285" y="4706458"/>
            <a:ext cx="10260" cy="233622"/>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99" name="Straight Arrow Connector 198">
            <a:extLst>
              <a:ext uri="{FF2B5EF4-FFF2-40B4-BE49-F238E27FC236}">
                <a16:creationId xmlns:a16="http://schemas.microsoft.com/office/drawing/2014/main" id="{8C2DA16F-076B-4A79-BD81-8E17485E6518}"/>
              </a:ext>
            </a:extLst>
          </p:cNvPr>
          <p:cNvCxnSpPr>
            <a:cxnSpLocks/>
            <a:stCxn id="8" idx="3"/>
            <a:endCxn id="137" idx="1"/>
          </p:cNvCxnSpPr>
          <p:nvPr/>
        </p:nvCxnSpPr>
        <p:spPr>
          <a:xfrm flipV="1">
            <a:off x="7427122" y="1391995"/>
            <a:ext cx="2485373" cy="713400"/>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221" name="Straight Arrow Connector 220">
            <a:extLst>
              <a:ext uri="{FF2B5EF4-FFF2-40B4-BE49-F238E27FC236}">
                <a16:creationId xmlns:a16="http://schemas.microsoft.com/office/drawing/2014/main" id="{4D484B84-BE24-0FDE-6FA0-4A5CE8DB10C9}"/>
              </a:ext>
            </a:extLst>
          </p:cNvPr>
          <p:cNvCxnSpPr>
            <a:cxnSpLocks/>
          </p:cNvCxnSpPr>
          <p:nvPr/>
        </p:nvCxnSpPr>
        <p:spPr>
          <a:xfrm flipV="1">
            <a:off x="6335845" y="1640600"/>
            <a:ext cx="17925" cy="257075"/>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sp>
        <p:nvSpPr>
          <p:cNvPr id="244" name="Rectangle 243">
            <a:extLst>
              <a:ext uri="{FF2B5EF4-FFF2-40B4-BE49-F238E27FC236}">
                <a16:creationId xmlns:a16="http://schemas.microsoft.com/office/drawing/2014/main" id="{3427E252-7E80-F99A-B8B7-9A36B8E4472E}"/>
              </a:ext>
            </a:extLst>
          </p:cNvPr>
          <p:cNvSpPr/>
          <p:nvPr/>
        </p:nvSpPr>
        <p:spPr>
          <a:xfrm>
            <a:off x="0" y="0"/>
            <a:ext cx="12192000" cy="68580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Date Placeholder 2">
            <a:extLst>
              <a:ext uri="{FF2B5EF4-FFF2-40B4-BE49-F238E27FC236}">
                <a16:creationId xmlns:a16="http://schemas.microsoft.com/office/drawing/2014/main" id="{2ECF9DBD-0B5B-42C5-80BA-846A34623827}"/>
              </a:ext>
            </a:extLst>
          </p:cNvPr>
          <p:cNvSpPr>
            <a:spLocks noGrp="1"/>
          </p:cNvSpPr>
          <p:nvPr>
            <p:ph type="dt" sz="half" idx="10"/>
          </p:nvPr>
        </p:nvSpPr>
        <p:spPr>
          <a:xfrm>
            <a:off x="97972" y="6372356"/>
            <a:ext cx="2743200" cy="365125"/>
          </a:xfrm>
        </p:spPr>
        <p:txBody>
          <a:bodyPr/>
          <a:lstStyle/>
          <a:p>
            <a:r>
              <a:rPr lang="en-US"/>
              <a:t>December 20, 2025</a:t>
            </a:r>
            <a:endParaRPr lang="en-US" dirty="0"/>
          </a:p>
        </p:txBody>
      </p:sp>
      <p:sp>
        <p:nvSpPr>
          <p:cNvPr id="5" name="Slide Number Placeholder 4">
            <a:extLst>
              <a:ext uri="{FF2B5EF4-FFF2-40B4-BE49-F238E27FC236}">
                <a16:creationId xmlns:a16="http://schemas.microsoft.com/office/drawing/2014/main" id="{17D4DE80-A544-7DDD-4FBD-261A84386511}"/>
              </a:ext>
            </a:extLst>
          </p:cNvPr>
          <p:cNvSpPr>
            <a:spLocks noGrp="1"/>
          </p:cNvSpPr>
          <p:nvPr>
            <p:ph type="sldNum" sz="quarter" idx="12"/>
          </p:nvPr>
        </p:nvSpPr>
        <p:spPr/>
        <p:txBody>
          <a:bodyPr/>
          <a:lstStyle/>
          <a:p>
            <a:fld id="{6815756C-320B-48D7-9E5B-C0A336402CDB}" type="slidenum">
              <a:rPr lang="en-US" smtClean="0"/>
              <a:t>6</a:t>
            </a:fld>
            <a:endParaRPr lang="en-US" dirty="0"/>
          </a:p>
        </p:txBody>
      </p:sp>
      <p:sp>
        <p:nvSpPr>
          <p:cNvPr id="15" name="TextBox 14">
            <a:extLst>
              <a:ext uri="{FF2B5EF4-FFF2-40B4-BE49-F238E27FC236}">
                <a16:creationId xmlns:a16="http://schemas.microsoft.com/office/drawing/2014/main" id="{FC0E1162-4497-1BE7-4EF8-683A508F9600}"/>
              </a:ext>
            </a:extLst>
          </p:cNvPr>
          <p:cNvSpPr txBox="1"/>
          <p:nvPr/>
        </p:nvSpPr>
        <p:spPr>
          <a:xfrm>
            <a:off x="1413164" y="5932497"/>
            <a:ext cx="8886211" cy="523220"/>
          </a:xfrm>
          <a:prstGeom prst="rect">
            <a:avLst/>
          </a:prstGeom>
          <a:noFill/>
        </p:spPr>
        <p:txBody>
          <a:bodyPr wrap="square" rtlCol="0">
            <a:spAutoFit/>
          </a:bodyPr>
          <a:lstStyle/>
          <a:p>
            <a:r>
              <a:rPr lang="en-US" sz="2800" dirty="0"/>
              <a:t>Funding goes down, but there is no accountability feedback</a:t>
            </a:r>
          </a:p>
        </p:txBody>
      </p:sp>
    </p:spTree>
    <p:extLst>
      <p:ext uri="{BB962C8B-B14F-4D97-AF65-F5344CB8AC3E}">
        <p14:creationId xmlns:p14="http://schemas.microsoft.com/office/powerpoint/2010/main" val="2197797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FB145-3A06-D896-A75D-8C6AC87FF06A}"/>
              </a:ext>
            </a:extLst>
          </p:cNvPr>
          <p:cNvSpPr>
            <a:spLocks noGrp="1"/>
          </p:cNvSpPr>
          <p:nvPr>
            <p:ph type="title"/>
          </p:nvPr>
        </p:nvSpPr>
        <p:spPr>
          <a:xfrm>
            <a:off x="839788" y="365125"/>
            <a:ext cx="10515600" cy="736311"/>
          </a:xfrm>
        </p:spPr>
        <p:txBody>
          <a:bodyPr>
            <a:normAutofit/>
          </a:bodyPr>
          <a:lstStyle/>
          <a:p>
            <a:pPr algn="ctr"/>
            <a:r>
              <a:rPr lang="en-US" sz="3600" dirty="0">
                <a:latin typeface="Arial Narrow" panose="020B0606020202030204" pitchFamily="34" charset="0"/>
              </a:rPr>
              <a:t>Key Health Care Objectives</a:t>
            </a:r>
          </a:p>
        </p:txBody>
      </p:sp>
      <p:sp>
        <p:nvSpPr>
          <p:cNvPr id="4" name="Content Placeholder 3">
            <a:extLst>
              <a:ext uri="{FF2B5EF4-FFF2-40B4-BE49-F238E27FC236}">
                <a16:creationId xmlns:a16="http://schemas.microsoft.com/office/drawing/2014/main" id="{380532E1-F59E-C3E8-F811-92906FDE5358}"/>
              </a:ext>
            </a:extLst>
          </p:cNvPr>
          <p:cNvSpPr>
            <a:spLocks noGrp="1"/>
          </p:cNvSpPr>
          <p:nvPr>
            <p:ph sz="half" idx="2"/>
          </p:nvPr>
        </p:nvSpPr>
        <p:spPr>
          <a:xfrm>
            <a:off x="577971" y="1298864"/>
            <a:ext cx="5124090" cy="5057486"/>
          </a:xfrm>
        </p:spPr>
        <p:txBody>
          <a:bodyPr>
            <a:normAutofit fontScale="92500" lnSpcReduction="20000"/>
          </a:bodyPr>
          <a:lstStyle/>
          <a:p>
            <a:r>
              <a:rPr lang="en-US" b="1" dirty="0"/>
              <a:t>Health Care is a Human Right </a:t>
            </a:r>
          </a:p>
          <a:p>
            <a:pPr lvl="1"/>
            <a:r>
              <a:rPr lang="en-US" dirty="0"/>
              <a:t>No less than criminal justice, and national defense</a:t>
            </a:r>
          </a:p>
          <a:p>
            <a:r>
              <a:rPr lang="en-US" b="1" dirty="0"/>
              <a:t>Equity</a:t>
            </a:r>
          </a:p>
          <a:p>
            <a:pPr lvl="1"/>
            <a:r>
              <a:rPr lang="en-US" dirty="0"/>
              <a:t>All persons are created equal and have an equal right to health care</a:t>
            </a:r>
          </a:p>
          <a:p>
            <a:r>
              <a:rPr lang="en-US" b="1" dirty="0"/>
              <a:t>Quality</a:t>
            </a:r>
          </a:p>
          <a:p>
            <a:pPr lvl="1"/>
            <a:r>
              <a:rPr lang="en-US" dirty="0"/>
              <a:t>A national system must maintain a high standard of quality care.</a:t>
            </a:r>
          </a:p>
          <a:p>
            <a:r>
              <a:rPr lang="en-US" b="1" dirty="0"/>
              <a:t>Affordability</a:t>
            </a:r>
          </a:p>
          <a:p>
            <a:pPr lvl="1"/>
            <a:r>
              <a:rPr lang="en-US" dirty="0"/>
              <a:t>Health care must be affordable to all without sacrifice of their fundamental  needs or major economic risk. </a:t>
            </a:r>
          </a:p>
          <a:p>
            <a:endParaRPr lang="en-US" dirty="0"/>
          </a:p>
        </p:txBody>
      </p:sp>
      <p:sp>
        <p:nvSpPr>
          <p:cNvPr id="6" name="Content Placeholder 5">
            <a:extLst>
              <a:ext uri="{FF2B5EF4-FFF2-40B4-BE49-F238E27FC236}">
                <a16:creationId xmlns:a16="http://schemas.microsoft.com/office/drawing/2014/main" id="{C3E871B8-F8EC-ED90-5B4C-3CA0598EA3DA}"/>
              </a:ext>
            </a:extLst>
          </p:cNvPr>
          <p:cNvSpPr>
            <a:spLocks noGrp="1"/>
          </p:cNvSpPr>
          <p:nvPr>
            <p:ph sz="quarter" idx="4"/>
          </p:nvPr>
        </p:nvSpPr>
        <p:spPr>
          <a:xfrm>
            <a:off x="6096000" y="1298864"/>
            <a:ext cx="5739442" cy="5057486"/>
          </a:xfrm>
        </p:spPr>
        <p:txBody>
          <a:bodyPr>
            <a:normAutofit fontScale="92500" lnSpcReduction="20000"/>
          </a:bodyPr>
          <a:lstStyle/>
          <a:p>
            <a:r>
              <a:rPr lang="en-US" b="1" dirty="0"/>
              <a:t>Accessibility</a:t>
            </a:r>
          </a:p>
          <a:p>
            <a:pPr lvl="1"/>
            <a:r>
              <a:rPr lang="en-US" dirty="0"/>
              <a:t>Health care must be reasonably accessible to reach qualified health care providers or a hospital</a:t>
            </a:r>
          </a:p>
          <a:p>
            <a:r>
              <a:rPr lang="en-US" b="1" dirty="0"/>
              <a:t>Accountability</a:t>
            </a:r>
          </a:p>
          <a:p>
            <a:pPr lvl="1"/>
            <a:r>
              <a:rPr lang="en-US" dirty="0"/>
              <a:t>System funding must be traceable and accountable for the timely delivery of appropriate health care.</a:t>
            </a:r>
          </a:p>
          <a:p>
            <a:r>
              <a:rPr lang="en-US" b="1" dirty="0"/>
              <a:t>Management Efficiency</a:t>
            </a:r>
          </a:p>
          <a:p>
            <a:pPr lvl="1"/>
            <a:r>
              <a:rPr lang="en-US" b="1" dirty="0"/>
              <a:t> Management must </a:t>
            </a:r>
            <a:r>
              <a:rPr lang="en-US" dirty="0"/>
              <a:t>pursue efficiency, redundancy, complexity and other business cost savings, without sacrifice of system objectives. </a:t>
            </a:r>
          </a:p>
          <a:p>
            <a:r>
              <a:rPr lang="en-US" b="1" dirty="0"/>
              <a:t>Strategic Priorities Initiatives</a:t>
            </a:r>
          </a:p>
          <a:p>
            <a:pPr lvl="1"/>
            <a:r>
              <a:rPr lang="en-US" dirty="0"/>
              <a:t>Plan for and deliver continuous improvement of the health care </a:t>
            </a:r>
            <a:r>
              <a:rPr lang="en-US" dirty="0" err="1"/>
              <a:t>systrm</a:t>
            </a:r>
            <a:endParaRPr lang="en-US" dirty="0"/>
          </a:p>
          <a:p>
            <a:endParaRPr lang="en-US" dirty="0"/>
          </a:p>
        </p:txBody>
      </p:sp>
      <p:sp>
        <p:nvSpPr>
          <p:cNvPr id="7" name="Date Placeholder 6">
            <a:extLst>
              <a:ext uri="{FF2B5EF4-FFF2-40B4-BE49-F238E27FC236}">
                <a16:creationId xmlns:a16="http://schemas.microsoft.com/office/drawing/2014/main" id="{83E59968-6EA8-46B2-E910-F1D6C3FC21BE}"/>
              </a:ext>
            </a:extLst>
          </p:cNvPr>
          <p:cNvSpPr>
            <a:spLocks noGrp="1"/>
          </p:cNvSpPr>
          <p:nvPr>
            <p:ph type="dt" sz="half" idx="10"/>
          </p:nvPr>
        </p:nvSpPr>
        <p:spPr/>
        <p:txBody>
          <a:bodyPr/>
          <a:lstStyle/>
          <a:p>
            <a:r>
              <a:rPr lang="en-US"/>
              <a:t>December 20, 2025</a:t>
            </a:r>
          </a:p>
        </p:txBody>
      </p:sp>
      <p:sp>
        <p:nvSpPr>
          <p:cNvPr id="8" name="Slide Number Placeholder 7">
            <a:extLst>
              <a:ext uri="{FF2B5EF4-FFF2-40B4-BE49-F238E27FC236}">
                <a16:creationId xmlns:a16="http://schemas.microsoft.com/office/drawing/2014/main" id="{7BEF8306-4EA0-8A4C-2B9B-89E0540EACBA}"/>
              </a:ext>
            </a:extLst>
          </p:cNvPr>
          <p:cNvSpPr>
            <a:spLocks noGrp="1"/>
          </p:cNvSpPr>
          <p:nvPr>
            <p:ph type="sldNum" sz="quarter" idx="12"/>
          </p:nvPr>
        </p:nvSpPr>
        <p:spPr/>
        <p:txBody>
          <a:bodyPr/>
          <a:lstStyle/>
          <a:p>
            <a:fld id="{6815756C-320B-48D7-9E5B-C0A336402CDB}" type="slidenum">
              <a:rPr lang="en-US" smtClean="0"/>
              <a:t>7</a:t>
            </a:fld>
            <a:endParaRPr lang="en-US"/>
          </a:p>
        </p:txBody>
      </p:sp>
    </p:spTree>
    <p:extLst>
      <p:ext uri="{BB962C8B-B14F-4D97-AF65-F5344CB8AC3E}">
        <p14:creationId xmlns:p14="http://schemas.microsoft.com/office/powerpoint/2010/main" val="591422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ECAA741-BEAC-77B2-2157-E538FC55B72B}"/>
              </a:ext>
            </a:extLst>
          </p:cNvPr>
          <p:cNvSpPr>
            <a:spLocks noGrp="1"/>
          </p:cNvSpPr>
          <p:nvPr>
            <p:ph type="title"/>
          </p:nvPr>
        </p:nvSpPr>
        <p:spPr>
          <a:xfrm>
            <a:off x="838200" y="365126"/>
            <a:ext cx="10515600" cy="658132"/>
          </a:xfrm>
        </p:spPr>
        <p:txBody>
          <a:bodyPr>
            <a:normAutofit/>
          </a:bodyPr>
          <a:lstStyle/>
          <a:p>
            <a:pPr algn="ctr"/>
            <a:r>
              <a:rPr lang="en-US" sz="3600" dirty="0">
                <a:latin typeface="Arial Narrow" panose="020B0606020202030204" pitchFamily="34" charset="0"/>
              </a:rPr>
              <a:t>Health Care is a Human Right</a:t>
            </a:r>
          </a:p>
        </p:txBody>
      </p:sp>
      <p:sp>
        <p:nvSpPr>
          <p:cNvPr id="8" name="Content Placeholder 7">
            <a:extLst>
              <a:ext uri="{FF2B5EF4-FFF2-40B4-BE49-F238E27FC236}">
                <a16:creationId xmlns:a16="http://schemas.microsoft.com/office/drawing/2014/main" id="{4916168D-F957-0B10-0EE3-12F378C7A85D}"/>
              </a:ext>
            </a:extLst>
          </p:cNvPr>
          <p:cNvSpPr>
            <a:spLocks noGrp="1"/>
          </p:cNvSpPr>
          <p:nvPr>
            <p:ph idx="1"/>
          </p:nvPr>
        </p:nvSpPr>
        <p:spPr>
          <a:xfrm>
            <a:off x="838200" y="1251857"/>
            <a:ext cx="10515600" cy="4925106"/>
          </a:xfrm>
        </p:spPr>
        <p:txBody>
          <a:bodyPr/>
          <a:lstStyle/>
          <a:p>
            <a:r>
              <a:rPr lang="en-US" dirty="0"/>
              <a:t>In our democracy, health care has become as important to survival as criminal justice, response to natural disasters, national defense, and food and drug regulation.</a:t>
            </a:r>
          </a:p>
          <a:p>
            <a:r>
              <a:rPr lang="en-US" dirty="0"/>
              <a:t>Unfortunately, we do not respect that right if you are economically disadvantaged.</a:t>
            </a:r>
          </a:p>
          <a:p>
            <a:r>
              <a:rPr lang="en-US" dirty="0"/>
              <a:t>Our health care system is a Caste system where you can only depend on health care if you have insurance, otherwise you get your share of a rationed, government fund that is constantly threatened with budget cuts.</a:t>
            </a:r>
          </a:p>
        </p:txBody>
      </p:sp>
      <p:sp>
        <p:nvSpPr>
          <p:cNvPr id="9" name="Date Placeholder 8">
            <a:extLst>
              <a:ext uri="{FF2B5EF4-FFF2-40B4-BE49-F238E27FC236}">
                <a16:creationId xmlns:a16="http://schemas.microsoft.com/office/drawing/2014/main" id="{B8CB0ECC-6106-2BF6-0072-79893F05D15F}"/>
              </a:ext>
            </a:extLst>
          </p:cNvPr>
          <p:cNvSpPr>
            <a:spLocks noGrp="1"/>
          </p:cNvSpPr>
          <p:nvPr>
            <p:ph type="dt" sz="half" idx="10"/>
          </p:nvPr>
        </p:nvSpPr>
        <p:spPr/>
        <p:txBody>
          <a:bodyPr/>
          <a:lstStyle/>
          <a:p>
            <a:r>
              <a:rPr lang="en-US"/>
              <a:t>December 20, 2025</a:t>
            </a:r>
          </a:p>
        </p:txBody>
      </p:sp>
      <p:sp>
        <p:nvSpPr>
          <p:cNvPr id="10" name="Slide Number Placeholder 9">
            <a:extLst>
              <a:ext uri="{FF2B5EF4-FFF2-40B4-BE49-F238E27FC236}">
                <a16:creationId xmlns:a16="http://schemas.microsoft.com/office/drawing/2014/main" id="{0924619E-76EF-34AC-FD88-241F6AF33FA9}"/>
              </a:ext>
            </a:extLst>
          </p:cNvPr>
          <p:cNvSpPr>
            <a:spLocks noGrp="1"/>
          </p:cNvSpPr>
          <p:nvPr>
            <p:ph type="sldNum" sz="quarter" idx="12"/>
          </p:nvPr>
        </p:nvSpPr>
        <p:spPr/>
        <p:txBody>
          <a:bodyPr/>
          <a:lstStyle/>
          <a:p>
            <a:fld id="{F2F23A48-25FD-4A37-96E4-CC8A1D547D42}" type="slidenum">
              <a:rPr lang="en-US" smtClean="0"/>
              <a:t>8</a:t>
            </a:fld>
            <a:endParaRPr lang="en-US"/>
          </a:p>
        </p:txBody>
      </p:sp>
    </p:spTree>
    <p:extLst>
      <p:ext uri="{BB962C8B-B14F-4D97-AF65-F5344CB8AC3E}">
        <p14:creationId xmlns:p14="http://schemas.microsoft.com/office/powerpoint/2010/main" val="17768148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88EBCA-97C0-00BF-33E5-73D5FF1EF640}"/>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AA7357AC-7272-943B-9AE0-677CB2EEAD2A}"/>
              </a:ext>
            </a:extLst>
          </p:cNvPr>
          <p:cNvSpPr>
            <a:spLocks noGrp="1"/>
          </p:cNvSpPr>
          <p:nvPr>
            <p:ph type="title"/>
          </p:nvPr>
        </p:nvSpPr>
        <p:spPr>
          <a:xfrm>
            <a:off x="838200" y="365126"/>
            <a:ext cx="10515600" cy="658132"/>
          </a:xfrm>
        </p:spPr>
        <p:txBody>
          <a:bodyPr>
            <a:normAutofit/>
          </a:bodyPr>
          <a:lstStyle/>
          <a:p>
            <a:pPr algn="ctr"/>
            <a:r>
              <a:rPr lang="en-US" sz="3600" dirty="0">
                <a:latin typeface="Arial Narrow" panose="020B0606020202030204" pitchFamily="34" charset="0"/>
              </a:rPr>
              <a:t>Health Care Equity</a:t>
            </a:r>
          </a:p>
        </p:txBody>
      </p:sp>
      <p:sp>
        <p:nvSpPr>
          <p:cNvPr id="8" name="Content Placeholder 7">
            <a:extLst>
              <a:ext uri="{FF2B5EF4-FFF2-40B4-BE49-F238E27FC236}">
                <a16:creationId xmlns:a16="http://schemas.microsoft.com/office/drawing/2014/main" id="{EF4719BC-B61D-7135-82E7-F42FC252A9E3}"/>
              </a:ext>
            </a:extLst>
          </p:cNvPr>
          <p:cNvSpPr>
            <a:spLocks noGrp="1"/>
          </p:cNvSpPr>
          <p:nvPr>
            <p:ph idx="1"/>
          </p:nvPr>
        </p:nvSpPr>
        <p:spPr>
          <a:xfrm>
            <a:off x="838200" y="1251857"/>
            <a:ext cx="10515600" cy="4925106"/>
          </a:xfrm>
        </p:spPr>
        <p:txBody>
          <a:bodyPr>
            <a:normAutofit fontScale="62500" lnSpcReduction="20000"/>
          </a:bodyPr>
          <a:lstStyle/>
          <a:p>
            <a:endParaRPr lang="en-US" sz="1800" dirty="0"/>
          </a:p>
          <a:p>
            <a:pPr marL="0" indent="0">
              <a:buNone/>
            </a:pPr>
            <a:r>
              <a:rPr lang="en-US" sz="3100" b="1" dirty="0"/>
              <a:t>New System</a:t>
            </a:r>
            <a:r>
              <a:rPr lang="en-US" sz="3100" dirty="0"/>
              <a:t>:</a:t>
            </a:r>
          </a:p>
          <a:p>
            <a:r>
              <a:rPr lang="en-US" sz="3100" dirty="0"/>
              <a:t>There will be only one benefit package for all, and the benefits are for life.</a:t>
            </a:r>
          </a:p>
          <a:p>
            <a:r>
              <a:rPr lang="en-US" sz="3100" dirty="0"/>
              <a:t>Health care will not depend on wealth, employment or prejudice</a:t>
            </a:r>
          </a:p>
          <a:p>
            <a:pPr marL="0" indent="0">
              <a:buNone/>
            </a:pPr>
            <a:r>
              <a:rPr lang="en-US" sz="3100" b="1" dirty="0"/>
              <a:t>Current Problems:</a:t>
            </a:r>
          </a:p>
          <a:p>
            <a:r>
              <a:rPr lang="en-US" sz="3100" dirty="0"/>
              <a:t>The current system only has some degree of equity if you have wealth or an income.</a:t>
            </a:r>
          </a:p>
          <a:p>
            <a:r>
              <a:rPr lang="en-US" sz="3100" dirty="0"/>
              <a:t>The benefits depend on the program, the insurance company or the provider</a:t>
            </a:r>
          </a:p>
          <a:p>
            <a:r>
              <a:rPr lang="en-US" sz="3100" dirty="0"/>
              <a:t>Every insurance company has a different benefit package, every one has their technique for cutting costs.</a:t>
            </a:r>
          </a:p>
          <a:p>
            <a:r>
              <a:rPr lang="en-US" sz="3100" dirty="0"/>
              <a:t>Insurance companies are expensive and they take a profit.</a:t>
            </a:r>
          </a:p>
          <a:p>
            <a:r>
              <a:rPr lang="en-US" sz="3100" dirty="0"/>
              <a:t>If you can’t afford high deductibles, you may lose your insurance.</a:t>
            </a:r>
          </a:p>
          <a:p>
            <a:r>
              <a:rPr lang="en-US" sz="3100" dirty="0"/>
              <a:t>If you are poor, you depend upon an inadequate, Medicaid, </a:t>
            </a:r>
            <a:r>
              <a:rPr lang="en-US" sz="3400" dirty="0"/>
              <a:t>rationed health care (capitated) budget.</a:t>
            </a:r>
          </a:p>
          <a:p>
            <a:r>
              <a:rPr lang="en-US" sz="3600" dirty="0"/>
              <a:t>If you get a job with a </a:t>
            </a:r>
            <a:r>
              <a:rPr lang="en-US" sz="3600" dirty="0" err="1"/>
              <a:t>liveable</a:t>
            </a:r>
            <a:r>
              <a:rPr lang="en-US" sz="3600" dirty="0"/>
              <a:t> wage, you may lose your Medicaid (inadequate) supports</a:t>
            </a:r>
            <a:r>
              <a:rPr lang="en-US" sz="3400" dirty="0"/>
              <a:t>.</a:t>
            </a:r>
            <a:endParaRPr lang="en-US" sz="3600" dirty="0"/>
          </a:p>
        </p:txBody>
      </p:sp>
      <p:sp>
        <p:nvSpPr>
          <p:cNvPr id="2" name="Date Placeholder 1">
            <a:extLst>
              <a:ext uri="{FF2B5EF4-FFF2-40B4-BE49-F238E27FC236}">
                <a16:creationId xmlns:a16="http://schemas.microsoft.com/office/drawing/2014/main" id="{31A33FB9-279E-DC6D-E161-3C0FC776097D}"/>
              </a:ext>
            </a:extLst>
          </p:cNvPr>
          <p:cNvSpPr>
            <a:spLocks noGrp="1"/>
          </p:cNvSpPr>
          <p:nvPr>
            <p:ph type="dt" sz="half" idx="10"/>
          </p:nvPr>
        </p:nvSpPr>
        <p:spPr/>
        <p:txBody>
          <a:bodyPr/>
          <a:lstStyle/>
          <a:p>
            <a:r>
              <a:rPr lang="en-US"/>
              <a:t>December 20, 2025</a:t>
            </a:r>
          </a:p>
        </p:txBody>
      </p:sp>
      <p:sp>
        <p:nvSpPr>
          <p:cNvPr id="3" name="Slide Number Placeholder 2">
            <a:extLst>
              <a:ext uri="{FF2B5EF4-FFF2-40B4-BE49-F238E27FC236}">
                <a16:creationId xmlns:a16="http://schemas.microsoft.com/office/drawing/2014/main" id="{DE2A8C52-D5E3-8C53-F7AC-1D1141F25A12}"/>
              </a:ext>
            </a:extLst>
          </p:cNvPr>
          <p:cNvSpPr>
            <a:spLocks noGrp="1"/>
          </p:cNvSpPr>
          <p:nvPr>
            <p:ph type="sldNum" sz="quarter" idx="12"/>
          </p:nvPr>
        </p:nvSpPr>
        <p:spPr/>
        <p:txBody>
          <a:bodyPr/>
          <a:lstStyle/>
          <a:p>
            <a:fld id="{F2F23A48-25FD-4A37-96E4-CC8A1D547D42}" type="slidenum">
              <a:rPr lang="en-US" smtClean="0"/>
              <a:t>9</a:t>
            </a:fld>
            <a:endParaRPr lang="en-US"/>
          </a:p>
        </p:txBody>
      </p:sp>
    </p:spTree>
    <p:extLst>
      <p:ext uri="{BB962C8B-B14F-4D97-AF65-F5344CB8AC3E}">
        <p14:creationId xmlns:p14="http://schemas.microsoft.com/office/powerpoint/2010/main" val="42575172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15996</TotalTime>
  <Words>5178</Words>
  <Application>Microsoft Office PowerPoint</Application>
  <PresentationFormat>Widescreen</PresentationFormat>
  <Paragraphs>423</Paragraphs>
  <Slides>25</Slides>
  <Notes>25</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4" baseType="lpstr">
      <vt:lpstr>MS UI Gothic</vt:lpstr>
      <vt:lpstr>Aptos</vt:lpstr>
      <vt:lpstr>Aptos Display</vt:lpstr>
      <vt:lpstr>Arial</vt:lpstr>
      <vt:lpstr>Arial Narrow</vt:lpstr>
      <vt:lpstr>Perpetua Titling MT</vt:lpstr>
      <vt:lpstr>Times New Roman</vt:lpstr>
      <vt:lpstr>Office Theme</vt:lpstr>
      <vt:lpstr>Slide</vt:lpstr>
      <vt:lpstr>United States   Single Payer Health Care System Proposal  Toward a More Perfect Union</vt:lpstr>
      <vt:lpstr>What is the Proposed Single Payer System</vt:lpstr>
      <vt:lpstr>The Current Health Care Caste System</vt:lpstr>
      <vt:lpstr>Maslow’s Needs Hierarchy</vt:lpstr>
      <vt:lpstr>The Current Health Care Caste System</vt:lpstr>
      <vt:lpstr>The Un-Accountability Hierarchy</vt:lpstr>
      <vt:lpstr>Key Health Care Objectives</vt:lpstr>
      <vt:lpstr>Health Care is a Human Right</vt:lpstr>
      <vt:lpstr>Health Care Equity</vt:lpstr>
      <vt:lpstr>Health Care Quality</vt:lpstr>
      <vt:lpstr>Health Care Affordability </vt:lpstr>
      <vt:lpstr>Health Care Accessibility</vt:lpstr>
      <vt:lpstr>Health Care Accountability</vt:lpstr>
      <vt:lpstr>PowerPoint Presentation</vt:lpstr>
      <vt:lpstr>Health Care Efficiency Management</vt:lpstr>
      <vt:lpstr>Strategic Priority Initiatives</vt:lpstr>
      <vt:lpstr>Expected Interest Group Benefits</vt:lpstr>
      <vt:lpstr>Single Payer, Federal Savings </vt:lpstr>
      <vt:lpstr>Improved Health Care Leadership </vt:lpstr>
      <vt:lpstr>State Benefits </vt:lpstr>
      <vt:lpstr>Benefits to Health Care Recipients</vt:lpstr>
      <vt:lpstr>Benefits to Employers that fund employee Benefits</vt:lpstr>
      <vt:lpstr>Provider Benefits </vt:lpstr>
      <vt:lpstr>System Design Highlights</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Fred Cummins</dc:creator>
  <cp:lastModifiedBy>Fred Cummins</cp:lastModifiedBy>
  <cp:revision>5</cp:revision>
  <cp:lastPrinted>2025-12-15T13:23:40Z</cp:lastPrinted>
  <dcterms:created xsi:type="dcterms:W3CDTF">2025-12-10T14:04:24Z</dcterms:created>
  <dcterms:modified xsi:type="dcterms:W3CDTF">2025-12-21T17:45:55Z</dcterms:modified>
</cp:coreProperties>
</file>