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0" r:id="rId3"/>
    <p:sldId id="259" r:id="rId4"/>
    <p:sldId id="257" r:id="rId5"/>
    <p:sldId id="261" r:id="rId6"/>
    <p:sldId id="258" r:id="rId7"/>
    <p:sldId id="262" r:id="rId8"/>
    <p:sldId id="263" r:id="rId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995" autoAdjust="0"/>
    <p:restoredTop sz="95033" autoAdjust="0"/>
  </p:normalViewPr>
  <p:slideViewPr>
    <p:cSldViewPr snapToGrid="0">
      <p:cViewPr varScale="1">
        <p:scale>
          <a:sx n="70" d="100"/>
          <a:sy n="70" d="100"/>
        </p:scale>
        <p:origin x="197" y="235"/>
      </p:cViewPr>
      <p:guideLst/>
    </p:cSldViewPr>
  </p:slideViewPr>
  <p:notesTextViewPr>
    <p:cViewPr>
      <p:scale>
        <a:sx n="1" d="1"/>
        <a:sy n="1" d="1"/>
      </p:scale>
      <p:origin x="0" y="0"/>
    </p:cViewPr>
  </p:notesTextViewPr>
  <p:notesViewPr>
    <p:cSldViewPr snapToGrid="0">
      <p:cViewPr>
        <p:scale>
          <a:sx n="100" d="100"/>
          <a:sy n="100" d="100"/>
        </p:scale>
        <p:origin x="2352" y="-94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55E9FA5-3438-4A53-8F94-1A1ABE9110F8}" type="datetimeFigureOut">
              <a:rPr lang="en-US" smtClean="0"/>
              <a:t>9/30/2025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0CDCB5F-4C13-4F5D-B7E3-F94A007A94AD}" type="slidenum">
              <a:rPr lang="en-US" smtClean="0"/>
              <a:t>‹#›</a:t>
            </a:fld>
            <a:endParaRPr lang="en-US"/>
          </a:p>
        </p:txBody>
      </p:sp>
    </p:spTree>
    <p:extLst>
      <p:ext uri="{BB962C8B-B14F-4D97-AF65-F5344CB8AC3E}">
        <p14:creationId xmlns:p14="http://schemas.microsoft.com/office/powerpoint/2010/main" val="3569548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1400" dirty="0"/>
              <a:t>     </a:t>
            </a:r>
            <a:r>
              <a:rPr lang="en-US" sz="1400" b="1" dirty="0"/>
              <a:t>Quick summary:</a:t>
            </a:r>
          </a:p>
          <a:p>
            <a:pPr marL="171450" indent="-171450">
              <a:buFontTx/>
              <a:buChar char="-"/>
            </a:pPr>
            <a:r>
              <a:rPr lang="en-US" sz="1400" dirty="0"/>
              <a:t>Proposal is a single payer, unified, and streamlined, fee-for-service, national health care system.</a:t>
            </a:r>
          </a:p>
          <a:p>
            <a:pPr marL="171450" indent="-171450">
              <a:buFontTx/>
              <a:buChar char="-"/>
            </a:pPr>
            <a:r>
              <a:rPr lang="en-US" sz="1400" dirty="0"/>
              <a:t>Traceable health care funding and delivery for accountability.</a:t>
            </a:r>
          </a:p>
          <a:p>
            <a:pPr marL="171450" indent="-171450">
              <a:buFontTx/>
              <a:buChar char="-"/>
            </a:pPr>
            <a:r>
              <a:rPr lang="en-US" sz="1400" dirty="0"/>
              <a:t>One, national benefits package for equity and quality.</a:t>
            </a:r>
          </a:p>
          <a:p>
            <a:pPr marL="171450" indent="-171450">
              <a:buFontTx/>
              <a:buChar char="-"/>
            </a:pPr>
            <a:r>
              <a:rPr lang="en-US" sz="1400" dirty="0"/>
              <a:t>Appropriate provider compensation and discretion for quality care and a qualified, dedicated and robust work force.</a:t>
            </a:r>
          </a:p>
          <a:p>
            <a:pPr marL="171450" indent="-171450">
              <a:buFontTx/>
              <a:buChar char="-"/>
            </a:pPr>
            <a:r>
              <a:rPr lang="en-US" sz="1400" dirty="0"/>
              <a:t>Subsidies to make health care affordable to all.</a:t>
            </a:r>
          </a:p>
          <a:p>
            <a:pPr marL="171450" indent="-171450">
              <a:buFontTx/>
              <a:buChar char="-"/>
            </a:pPr>
            <a:r>
              <a:rPr lang="en-US" sz="1400" dirty="0"/>
              <a:t>A consolidated, national system for patient records that supports accountability for quality and timely health care delivery everywhere.</a:t>
            </a:r>
          </a:p>
          <a:p>
            <a:pPr marL="171450" indent="-171450">
              <a:buFontTx/>
              <a:buChar char="-"/>
            </a:pPr>
            <a:r>
              <a:rPr lang="en-US" sz="1400" dirty="0"/>
              <a:t>A consolidated national provider network to make consistent health care wherever you happen to be in the nation.</a:t>
            </a:r>
          </a:p>
          <a:p>
            <a:pPr marL="171450" indent="-171450">
              <a:buFontTx/>
              <a:buChar char="-"/>
            </a:pPr>
            <a:r>
              <a:rPr lang="en-US" sz="1400" dirty="0"/>
              <a:t>Every state has an independent, oversite and accountability organization to hold the national system and congress accountable.</a:t>
            </a:r>
          </a:p>
          <a:p>
            <a:pPr marL="171450" indent="-171450">
              <a:buFontTx/>
              <a:buChar char="-"/>
            </a:pPr>
            <a:r>
              <a:rPr lang="en-US" sz="1400" dirty="0"/>
              <a:t>Quality care supported everywhere to make health care accessible and nearby without of health-care deserts.</a:t>
            </a:r>
          </a:p>
        </p:txBody>
      </p:sp>
      <p:sp>
        <p:nvSpPr>
          <p:cNvPr id="4" name="Slide Number Placeholder 3"/>
          <p:cNvSpPr>
            <a:spLocks noGrp="1"/>
          </p:cNvSpPr>
          <p:nvPr>
            <p:ph type="sldNum" sz="quarter" idx="5"/>
          </p:nvPr>
        </p:nvSpPr>
        <p:spPr/>
        <p:txBody>
          <a:bodyPr/>
          <a:lstStyle/>
          <a:p>
            <a:fld id="{60CDCB5F-4C13-4F5D-B7E3-F94A007A94AD}" type="slidenum">
              <a:rPr lang="en-US" smtClean="0"/>
              <a:t>1</a:t>
            </a:fld>
            <a:endParaRPr lang="en-US"/>
          </a:p>
        </p:txBody>
      </p:sp>
    </p:spTree>
    <p:extLst>
      <p:ext uri="{BB962C8B-B14F-4D97-AF65-F5344CB8AC3E}">
        <p14:creationId xmlns:p14="http://schemas.microsoft.com/office/powerpoint/2010/main" val="30770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The system makes extensive use of capitated funding so there is no traceability of delivery of services to the people served.</a:t>
            </a:r>
          </a:p>
          <a:p>
            <a:r>
              <a:rPr lang="en-US" sz="1400" dirty="0"/>
              <a:t>The level of funding and compensation diminishes from the top to the bottom of the caste system.</a:t>
            </a:r>
          </a:p>
          <a:p>
            <a:r>
              <a:rPr lang="en-US" sz="1400" dirty="0"/>
              <a:t>Funding for Medicare and Medicaid represents deep discounts that hospitals support as charity and a net loss to the hospital, so they shift deficit to everybody else in their insurance and private care billing.</a:t>
            </a:r>
          </a:p>
          <a:p>
            <a:r>
              <a:rPr lang="en-US" sz="1400" dirty="0"/>
              <a:t> People with health care insurance will, for the most part, lose their insurance if they lose their employment and may suffer health care bankruptcy.</a:t>
            </a:r>
          </a:p>
          <a:p>
            <a:r>
              <a:rPr lang="en-US" sz="1400" dirty="0"/>
              <a:t>Persons in long-term, health care under Medicaid essentially are in custodial care, poor medical care and very low quality of life, until they die.</a:t>
            </a:r>
          </a:p>
          <a:p>
            <a:r>
              <a:rPr lang="en-US" sz="1400" dirty="0"/>
              <a:t>Seriously mentally ill people are denied health care under Medicaid until they are in crisis, and a danger to self or others then they get their form of long-term care.</a:t>
            </a:r>
          </a:p>
          <a:p>
            <a:r>
              <a:rPr lang="en-US" sz="1400" dirty="0"/>
              <a:t>Jails and prisons have large populations of seriously mentally ill inmates convicted of criminal behavior  from untreated symptoms of their illness.</a:t>
            </a:r>
          </a:p>
          <a:p>
            <a:endParaRPr lang="en-US" dirty="0"/>
          </a:p>
        </p:txBody>
      </p:sp>
      <p:sp>
        <p:nvSpPr>
          <p:cNvPr id="4" name="Slide Number Placeholder 3"/>
          <p:cNvSpPr>
            <a:spLocks noGrp="1"/>
          </p:cNvSpPr>
          <p:nvPr>
            <p:ph type="sldNum" sz="quarter" idx="5"/>
          </p:nvPr>
        </p:nvSpPr>
        <p:spPr/>
        <p:txBody>
          <a:bodyPr/>
          <a:lstStyle/>
          <a:p>
            <a:fld id="{60CDCB5F-4C13-4F5D-B7E3-F94A007A94AD}" type="slidenum">
              <a:rPr lang="en-US" smtClean="0"/>
              <a:t>2</a:t>
            </a:fld>
            <a:endParaRPr lang="en-US"/>
          </a:p>
        </p:txBody>
      </p:sp>
    </p:spTree>
    <p:extLst>
      <p:ext uri="{BB962C8B-B14F-4D97-AF65-F5344CB8AC3E}">
        <p14:creationId xmlns:p14="http://schemas.microsoft.com/office/powerpoint/2010/main" val="947989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Proper health care is fundamental to human needs as described in the hierarchy. A large population in the US survives at the first or second level, and the health care system failures tends to keep them there because they have no hope for change. They need therapy to recover from their physical and mental challenges and reach the middle class.</a:t>
            </a:r>
          </a:p>
        </p:txBody>
      </p:sp>
      <p:sp>
        <p:nvSpPr>
          <p:cNvPr id="4" name="Slide Number Placeholder 3"/>
          <p:cNvSpPr>
            <a:spLocks noGrp="1"/>
          </p:cNvSpPr>
          <p:nvPr>
            <p:ph type="sldNum" sz="quarter" idx="5"/>
          </p:nvPr>
        </p:nvSpPr>
        <p:spPr/>
        <p:txBody>
          <a:bodyPr/>
          <a:lstStyle/>
          <a:p>
            <a:fld id="{60CDCB5F-4C13-4F5D-B7E3-F94A007A94AD}" type="slidenum">
              <a:rPr lang="en-US" smtClean="0"/>
              <a:t>3</a:t>
            </a:fld>
            <a:endParaRPr lang="en-US"/>
          </a:p>
        </p:txBody>
      </p:sp>
    </p:spTree>
    <p:extLst>
      <p:ext uri="{BB962C8B-B14F-4D97-AF65-F5344CB8AC3E}">
        <p14:creationId xmlns:p14="http://schemas.microsoft.com/office/powerpoint/2010/main" val="4093942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This diagram depicts the current health care system and its un-accountability. Funds flow from the top, through multiple layers of capitated funding (rationing) to recipients at the bottom.  There is no  traceability to ensure the actual delivery of appropriate value to the recipients</a:t>
            </a:r>
          </a:p>
          <a:p>
            <a:r>
              <a:rPr lang="en-US" sz="1400" dirty="0"/>
              <a:t>The top levels, there is no awareness or interest in the actual needs for health care, just capitated budgets that are rationed at multiple levels, leaving many people with little or no health care at the bottom, and likely in poverty, homeless or in jails and prisons.</a:t>
            </a:r>
          </a:p>
        </p:txBody>
      </p:sp>
      <p:sp>
        <p:nvSpPr>
          <p:cNvPr id="4" name="Slide Number Placeholder 3"/>
          <p:cNvSpPr>
            <a:spLocks noGrp="1"/>
          </p:cNvSpPr>
          <p:nvPr>
            <p:ph type="sldNum" sz="quarter" idx="5"/>
          </p:nvPr>
        </p:nvSpPr>
        <p:spPr/>
        <p:txBody>
          <a:bodyPr/>
          <a:lstStyle/>
          <a:p>
            <a:fld id="{60CDCB5F-4C13-4F5D-B7E3-F94A007A94AD}" type="slidenum">
              <a:rPr lang="en-US" smtClean="0"/>
              <a:t>4</a:t>
            </a:fld>
            <a:endParaRPr lang="en-US"/>
          </a:p>
        </p:txBody>
      </p:sp>
    </p:spTree>
    <p:extLst>
      <p:ext uri="{BB962C8B-B14F-4D97-AF65-F5344CB8AC3E}">
        <p14:creationId xmlns:p14="http://schemas.microsoft.com/office/powerpoint/2010/main" val="2411929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These are the high-level system objectives, discussed at length in the proposal, with more detailed objective for the design of the new system</a:t>
            </a:r>
          </a:p>
        </p:txBody>
      </p:sp>
      <p:sp>
        <p:nvSpPr>
          <p:cNvPr id="4" name="Slide Number Placeholder 3"/>
          <p:cNvSpPr>
            <a:spLocks noGrp="1"/>
          </p:cNvSpPr>
          <p:nvPr>
            <p:ph type="sldNum" sz="quarter" idx="5"/>
          </p:nvPr>
        </p:nvSpPr>
        <p:spPr/>
        <p:txBody>
          <a:bodyPr/>
          <a:lstStyle/>
          <a:p>
            <a:fld id="{60CDCB5F-4C13-4F5D-B7E3-F94A007A94AD}" type="slidenum">
              <a:rPr lang="en-US" smtClean="0"/>
              <a:t>5</a:t>
            </a:fld>
            <a:endParaRPr lang="en-US"/>
          </a:p>
        </p:txBody>
      </p:sp>
    </p:spTree>
    <p:extLst>
      <p:ext uri="{BB962C8B-B14F-4D97-AF65-F5344CB8AC3E}">
        <p14:creationId xmlns:p14="http://schemas.microsoft.com/office/powerpoint/2010/main" val="4134731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en-US" sz="1100" dirty="0"/>
              <a:t>This diagram depicts the overall structure of the new system. </a:t>
            </a:r>
          </a:p>
          <a:p>
            <a:r>
              <a:rPr lang="en-US" sz="1100" dirty="0"/>
              <a:t>The elements to the left of the center line are national organizations/systems.</a:t>
            </a:r>
          </a:p>
          <a:p>
            <a:r>
              <a:rPr lang="en-US" sz="1100" dirty="0"/>
              <a:t>The national-system boxes in this section should be relatively apparent from their captions.</a:t>
            </a:r>
          </a:p>
          <a:p>
            <a:r>
              <a:rPr lang="en-US" sz="1100" dirty="0"/>
              <a:t>The elements to the right of the center line are elements in every state.</a:t>
            </a:r>
          </a:p>
          <a:p>
            <a:r>
              <a:rPr lang="en-US" sz="1100" dirty="0"/>
              <a:t>The upper right elements are state-level in each state, and those at the lower level are in each region within each state. Regions are under direct, national management, not contracted by the state or national organizations.</a:t>
            </a:r>
          </a:p>
          <a:p>
            <a:r>
              <a:rPr lang="en-US" sz="1100" dirty="0"/>
              <a:t>An, independent, non-partisan, Oversight and Accountability is in each state to ensure that the people of that state are getting the required health care and all levels of management are held accountable for the delivery of appropriate value, up to Congress.</a:t>
            </a:r>
          </a:p>
          <a:p>
            <a:r>
              <a:rPr lang="en-US" sz="1100" dirty="0"/>
              <a:t>At the state level is state responsibility for the integration of relevant state services with the regional operations of the national organization to manage services at the regional level in each state.  These have some similarity to the existing community mental health services, today</a:t>
            </a:r>
          </a:p>
          <a:p>
            <a:r>
              <a:rPr lang="en-US" sz="1100" dirty="0"/>
              <a:t>Each regional office supports their community with management of providers, community/recipient services, enrollment, etc. Providers within each region are under contracts managed by the regional office and are members of the national provider network.</a:t>
            </a:r>
          </a:p>
          <a:p>
            <a:r>
              <a:rPr lang="en-US" sz="1100" dirty="0"/>
              <a:t>Note that the state is not involved in the management and delivery of services nor the funding. Each state is responsible for making sure that the citizens of their state in receiving appropriate health care services, and for holding the system, at all levels, </a:t>
            </a:r>
            <a:r>
              <a:rPr lang="en-US" dirty="0"/>
              <a:t>accountable for the objectives highlighted in the previous slide,</a:t>
            </a:r>
          </a:p>
          <a:p>
            <a:r>
              <a:rPr lang="en-US" dirty="0"/>
              <a:t>There are no insurance companies.</a:t>
            </a:r>
          </a:p>
        </p:txBody>
      </p:sp>
      <p:sp>
        <p:nvSpPr>
          <p:cNvPr id="4" name="Slide Number Placeholder 3"/>
          <p:cNvSpPr>
            <a:spLocks noGrp="1"/>
          </p:cNvSpPr>
          <p:nvPr>
            <p:ph type="sldNum" sz="quarter" idx="5"/>
          </p:nvPr>
        </p:nvSpPr>
        <p:spPr/>
        <p:txBody>
          <a:bodyPr/>
          <a:lstStyle/>
          <a:p>
            <a:fld id="{60CDCB5F-4C13-4F5D-B7E3-F94A007A94AD}" type="slidenum">
              <a:rPr lang="en-US" smtClean="0"/>
              <a:t>6</a:t>
            </a:fld>
            <a:endParaRPr lang="en-US"/>
          </a:p>
        </p:txBody>
      </p:sp>
      <p:pic>
        <p:nvPicPr>
          <p:cNvPr id="1026" name="Picture 1">
            <a:extLst>
              <a:ext uri="{FF2B5EF4-FFF2-40B4-BE49-F238E27FC236}">
                <a16:creationId xmlns:a16="http://schemas.microsoft.com/office/drawing/2014/main" id="{99EF517F-F398-F88E-AB51-1A0B92FEA4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480" y="879964"/>
            <a:ext cx="59436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581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systems eliminate much redundancy of systems and business operations, and save money with economies of scale and simplified system design.</a:t>
            </a:r>
          </a:p>
          <a:p>
            <a:r>
              <a:rPr lang="en-US" dirty="0"/>
              <a:t>The patient records support better coordination and collaboration on patient treatment, it supports accountability for the entire system at the delivery of value.</a:t>
            </a:r>
          </a:p>
          <a:p>
            <a:r>
              <a:rPr lang="en-US" dirty="0"/>
              <a:t>The benefits  package is the same for everybody as opposed as a different package and approval procedures for each insurance company, and it supports valuable analyses for system performance and epidemiological analysis of US health care and trends.</a:t>
            </a:r>
          </a:p>
          <a:p>
            <a:r>
              <a:rPr lang="en-US" dirty="0"/>
              <a:t>The provider network provides access to all providers, across the country and thus to health care wherever you happen to be in the county. The shared provider system enables all provider personnel to obtain (authorized) access to information and enter appropriate data without different training programs for different region, state and provider, and the ability to improve the systems  without a multitude of adaptations of different systems.  </a:t>
            </a:r>
          </a:p>
          <a:p>
            <a:r>
              <a:rPr lang="en-US" dirty="0"/>
              <a:t>The value delivery analysis system will provide a variety of views and analyses of individual patient history and analysis of studies such as epidemics, performance and irregularities.</a:t>
            </a:r>
          </a:p>
        </p:txBody>
      </p:sp>
      <p:sp>
        <p:nvSpPr>
          <p:cNvPr id="4" name="Slide Number Placeholder 3"/>
          <p:cNvSpPr>
            <a:spLocks noGrp="1"/>
          </p:cNvSpPr>
          <p:nvPr>
            <p:ph type="sldNum" sz="quarter" idx="5"/>
          </p:nvPr>
        </p:nvSpPr>
        <p:spPr/>
        <p:txBody>
          <a:bodyPr/>
          <a:lstStyle/>
          <a:p>
            <a:fld id="{60CDCB5F-4C13-4F5D-B7E3-F94A007A94AD}" type="slidenum">
              <a:rPr lang="en-US" smtClean="0"/>
              <a:t>7</a:t>
            </a:fld>
            <a:endParaRPr lang="en-US"/>
          </a:p>
        </p:txBody>
      </p:sp>
    </p:spTree>
    <p:extLst>
      <p:ext uri="{BB962C8B-B14F-4D97-AF65-F5344CB8AC3E}">
        <p14:creationId xmlns:p14="http://schemas.microsoft.com/office/powerpoint/2010/main" val="24947715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spcAft>
                <a:spcPts val="1200"/>
              </a:spcAft>
              <a:buFont typeface="Arial" panose="020B0604020202020204" pitchFamily="34" charset="0"/>
              <a:buChar char="•"/>
            </a:pPr>
            <a:r>
              <a:rPr lang="en-US" sz="1200" dirty="0"/>
              <a:t>A transformation approach addresses development of a proposal to Congress followed by series of phases that deliver transformed segments based on populations served by existing services</a:t>
            </a:r>
          </a:p>
          <a:p>
            <a:pPr marL="285750" indent="-285750">
              <a:spcAft>
                <a:spcPts val="1200"/>
              </a:spcAft>
              <a:buFont typeface="Arial" panose="020B0604020202020204" pitchFamily="34" charset="0"/>
              <a:buChar char="•"/>
            </a:pPr>
            <a:r>
              <a:rPr lang="en-US" sz="1200" dirty="0"/>
              <a:t>Transformation delivery phases begin with Medicare, as having the best foundation operations for the single-payer, fee-for-services</a:t>
            </a:r>
          </a:p>
          <a:p>
            <a:pPr marL="285750" indent="-285750">
              <a:spcBef>
                <a:spcPts val="1200"/>
              </a:spcBef>
              <a:spcAft>
                <a:spcPts val="1200"/>
              </a:spcAft>
              <a:buFont typeface="Arial" panose="020B0604020202020204" pitchFamily="34" charset="0"/>
              <a:buChar char="•"/>
            </a:pPr>
            <a:r>
              <a:rPr lang="en-US" sz="1200" dirty="0"/>
              <a:t>Transformation proceeds with phases for Medicaid, ACA, and Medicaid, long-term care. This address the major, low-income and poverty populations. Together, these will establish the equitable funding of services, with savings from insurance company business operations and cost-cutting practices.</a:t>
            </a:r>
          </a:p>
          <a:p>
            <a:pPr marL="285750" indent="-285750">
              <a:spcBef>
                <a:spcPts val="1200"/>
              </a:spcBef>
              <a:spcAft>
                <a:spcPts val="600"/>
              </a:spcAft>
              <a:buFont typeface="Arial" panose="020B0604020202020204" pitchFamily="34" charset="0"/>
              <a:buChar char="•"/>
            </a:pPr>
            <a:r>
              <a:rPr lang="en-US" sz="1200" dirty="0"/>
              <a:t>Subsequent phases address additional segments, including jails and prisons, and services to non-citizens.</a:t>
            </a:r>
          </a:p>
          <a:p>
            <a:endParaRPr lang="en-US" dirty="0"/>
          </a:p>
        </p:txBody>
      </p:sp>
      <p:sp>
        <p:nvSpPr>
          <p:cNvPr id="4" name="Slide Number Placeholder 3"/>
          <p:cNvSpPr>
            <a:spLocks noGrp="1"/>
          </p:cNvSpPr>
          <p:nvPr>
            <p:ph type="sldNum" sz="quarter" idx="5"/>
          </p:nvPr>
        </p:nvSpPr>
        <p:spPr/>
        <p:txBody>
          <a:bodyPr/>
          <a:lstStyle/>
          <a:p>
            <a:fld id="{60CDCB5F-4C13-4F5D-B7E3-F94A007A94AD}" type="slidenum">
              <a:rPr lang="en-US" smtClean="0"/>
              <a:t>8</a:t>
            </a:fld>
            <a:endParaRPr lang="en-US"/>
          </a:p>
        </p:txBody>
      </p:sp>
    </p:spTree>
    <p:extLst>
      <p:ext uri="{BB962C8B-B14F-4D97-AF65-F5344CB8AC3E}">
        <p14:creationId xmlns:p14="http://schemas.microsoft.com/office/powerpoint/2010/main" val="3302795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EFF98-35A1-4409-5B68-6B3D3CBB43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54F9003-09B1-4A77-79D9-D76DF3E3CC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8AEE0D-875F-7392-6A2F-4F78D623C63A}"/>
              </a:ext>
            </a:extLst>
          </p:cNvPr>
          <p:cNvSpPr>
            <a:spLocks noGrp="1"/>
          </p:cNvSpPr>
          <p:nvPr>
            <p:ph type="dt" sz="half" idx="10"/>
          </p:nvPr>
        </p:nvSpPr>
        <p:spPr/>
        <p:txBody>
          <a:bodyPr/>
          <a:lstStyle/>
          <a:p>
            <a:fld id="{2B1BF072-239E-466F-9EE6-ACA77BB1C4B6}" type="datetime1">
              <a:rPr lang="en-US" smtClean="0"/>
              <a:t>9/30/2025</a:t>
            </a:fld>
            <a:endParaRPr lang="en-US"/>
          </a:p>
        </p:txBody>
      </p:sp>
      <p:sp>
        <p:nvSpPr>
          <p:cNvPr id="5" name="Footer Placeholder 4">
            <a:extLst>
              <a:ext uri="{FF2B5EF4-FFF2-40B4-BE49-F238E27FC236}">
                <a16:creationId xmlns:a16="http://schemas.microsoft.com/office/drawing/2014/main" id="{7ABF02D4-B73F-42A1-22D0-8E2F245BD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5E0ED9-BE0C-11B9-AE91-88B512CACB07}"/>
              </a:ext>
            </a:extLst>
          </p:cNvPr>
          <p:cNvSpPr>
            <a:spLocks noGrp="1"/>
          </p:cNvSpPr>
          <p:nvPr>
            <p:ph type="sldNum" sz="quarter" idx="12"/>
          </p:nvPr>
        </p:nvSpPr>
        <p:spPr/>
        <p:txBody>
          <a:bodyPr/>
          <a:lstStyle/>
          <a:p>
            <a:fld id="{6815756C-320B-48D7-9E5B-C0A336402CDB}" type="slidenum">
              <a:rPr lang="en-US" smtClean="0"/>
              <a:t>‹#›</a:t>
            </a:fld>
            <a:endParaRPr lang="en-US"/>
          </a:p>
        </p:txBody>
      </p:sp>
    </p:spTree>
    <p:extLst>
      <p:ext uri="{BB962C8B-B14F-4D97-AF65-F5344CB8AC3E}">
        <p14:creationId xmlns:p14="http://schemas.microsoft.com/office/powerpoint/2010/main" val="1898591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45216-BE41-9D2C-818E-C45B4A8ED0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872450-2CEF-BE3C-E4B0-2ECD9D407C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2692DC-4081-47FD-5ED1-EFFC644C453D}"/>
              </a:ext>
            </a:extLst>
          </p:cNvPr>
          <p:cNvSpPr>
            <a:spLocks noGrp="1"/>
          </p:cNvSpPr>
          <p:nvPr>
            <p:ph type="dt" sz="half" idx="10"/>
          </p:nvPr>
        </p:nvSpPr>
        <p:spPr/>
        <p:txBody>
          <a:bodyPr/>
          <a:lstStyle/>
          <a:p>
            <a:fld id="{E98377DE-9ED8-44D1-9A6B-59DD1862F2E8}" type="datetime1">
              <a:rPr lang="en-US" smtClean="0"/>
              <a:t>9/30/2025</a:t>
            </a:fld>
            <a:endParaRPr lang="en-US"/>
          </a:p>
        </p:txBody>
      </p:sp>
      <p:sp>
        <p:nvSpPr>
          <p:cNvPr id="5" name="Footer Placeholder 4">
            <a:extLst>
              <a:ext uri="{FF2B5EF4-FFF2-40B4-BE49-F238E27FC236}">
                <a16:creationId xmlns:a16="http://schemas.microsoft.com/office/drawing/2014/main" id="{E364FB4F-7063-23CA-BB80-08F2C3C836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3DC1FB-1A37-5D0C-0CC4-CC83ED6DB33F}"/>
              </a:ext>
            </a:extLst>
          </p:cNvPr>
          <p:cNvSpPr>
            <a:spLocks noGrp="1"/>
          </p:cNvSpPr>
          <p:nvPr>
            <p:ph type="sldNum" sz="quarter" idx="12"/>
          </p:nvPr>
        </p:nvSpPr>
        <p:spPr/>
        <p:txBody>
          <a:bodyPr/>
          <a:lstStyle/>
          <a:p>
            <a:fld id="{6815756C-320B-48D7-9E5B-C0A336402CDB}" type="slidenum">
              <a:rPr lang="en-US" smtClean="0"/>
              <a:t>‹#›</a:t>
            </a:fld>
            <a:endParaRPr lang="en-US"/>
          </a:p>
        </p:txBody>
      </p:sp>
    </p:spTree>
    <p:extLst>
      <p:ext uri="{BB962C8B-B14F-4D97-AF65-F5344CB8AC3E}">
        <p14:creationId xmlns:p14="http://schemas.microsoft.com/office/powerpoint/2010/main" val="1354311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5D0E03-E428-EC9A-6A48-8B33D1DB49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CAA6ED-3AE8-1D27-B88D-7BA2849B19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C5B8A8-74C4-52F1-A831-E8D610A7A374}"/>
              </a:ext>
            </a:extLst>
          </p:cNvPr>
          <p:cNvSpPr>
            <a:spLocks noGrp="1"/>
          </p:cNvSpPr>
          <p:nvPr>
            <p:ph type="dt" sz="half" idx="10"/>
          </p:nvPr>
        </p:nvSpPr>
        <p:spPr/>
        <p:txBody>
          <a:bodyPr/>
          <a:lstStyle/>
          <a:p>
            <a:fld id="{E087B9BF-8866-4E70-805C-7335981BC0D8}" type="datetime1">
              <a:rPr lang="en-US" smtClean="0"/>
              <a:t>9/30/2025</a:t>
            </a:fld>
            <a:endParaRPr lang="en-US"/>
          </a:p>
        </p:txBody>
      </p:sp>
      <p:sp>
        <p:nvSpPr>
          <p:cNvPr id="5" name="Footer Placeholder 4">
            <a:extLst>
              <a:ext uri="{FF2B5EF4-FFF2-40B4-BE49-F238E27FC236}">
                <a16:creationId xmlns:a16="http://schemas.microsoft.com/office/drawing/2014/main" id="{71E6CE88-DBA8-CCC8-3411-63D3CCAFE8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8ACB5C-C78B-ACDB-5289-DD0A6AD7EDE0}"/>
              </a:ext>
            </a:extLst>
          </p:cNvPr>
          <p:cNvSpPr>
            <a:spLocks noGrp="1"/>
          </p:cNvSpPr>
          <p:nvPr>
            <p:ph type="sldNum" sz="quarter" idx="12"/>
          </p:nvPr>
        </p:nvSpPr>
        <p:spPr/>
        <p:txBody>
          <a:bodyPr/>
          <a:lstStyle/>
          <a:p>
            <a:fld id="{6815756C-320B-48D7-9E5B-C0A336402CDB}" type="slidenum">
              <a:rPr lang="en-US" smtClean="0"/>
              <a:t>‹#›</a:t>
            </a:fld>
            <a:endParaRPr lang="en-US"/>
          </a:p>
        </p:txBody>
      </p:sp>
    </p:spTree>
    <p:extLst>
      <p:ext uri="{BB962C8B-B14F-4D97-AF65-F5344CB8AC3E}">
        <p14:creationId xmlns:p14="http://schemas.microsoft.com/office/powerpoint/2010/main" val="2974817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AF4C4-906B-6B79-2A16-3435B55824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C6376E-9F77-A1F6-34E4-70B859A40B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AC137B-77DA-603F-45FB-E32484361E4D}"/>
              </a:ext>
            </a:extLst>
          </p:cNvPr>
          <p:cNvSpPr>
            <a:spLocks noGrp="1"/>
          </p:cNvSpPr>
          <p:nvPr>
            <p:ph type="dt" sz="half" idx="10"/>
          </p:nvPr>
        </p:nvSpPr>
        <p:spPr/>
        <p:txBody>
          <a:bodyPr/>
          <a:lstStyle/>
          <a:p>
            <a:fld id="{5231702A-83AA-4EB8-BD4A-0A238547E587}" type="datetime1">
              <a:rPr lang="en-US" smtClean="0"/>
              <a:t>9/30/2025</a:t>
            </a:fld>
            <a:endParaRPr lang="en-US"/>
          </a:p>
        </p:txBody>
      </p:sp>
      <p:sp>
        <p:nvSpPr>
          <p:cNvPr id="5" name="Footer Placeholder 4">
            <a:extLst>
              <a:ext uri="{FF2B5EF4-FFF2-40B4-BE49-F238E27FC236}">
                <a16:creationId xmlns:a16="http://schemas.microsoft.com/office/drawing/2014/main" id="{FBBFABA3-EDBC-447F-93D8-2AB2D2F777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3D21C9-01EB-519D-8329-6AC422E05377}"/>
              </a:ext>
            </a:extLst>
          </p:cNvPr>
          <p:cNvSpPr>
            <a:spLocks noGrp="1"/>
          </p:cNvSpPr>
          <p:nvPr>
            <p:ph type="sldNum" sz="quarter" idx="12"/>
          </p:nvPr>
        </p:nvSpPr>
        <p:spPr/>
        <p:txBody>
          <a:bodyPr/>
          <a:lstStyle/>
          <a:p>
            <a:fld id="{6815756C-320B-48D7-9E5B-C0A336402CDB}" type="slidenum">
              <a:rPr lang="en-US" smtClean="0"/>
              <a:t>‹#›</a:t>
            </a:fld>
            <a:endParaRPr lang="en-US"/>
          </a:p>
        </p:txBody>
      </p:sp>
    </p:spTree>
    <p:extLst>
      <p:ext uri="{BB962C8B-B14F-4D97-AF65-F5344CB8AC3E}">
        <p14:creationId xmlns:p14="http://schemas.microsoft.com/office/powerpoint/2010/main" val="160343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6E4F-5888-55E6-8D75-0C69161157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EF8059-898C-1CA7-3D88-61931502AA1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E79ED2-EC37-4483-EAB6-CD269171A0AE}"/>
              </a:ext>
            </a:extLst>
          </p:cNvPr>
          <p:cNvSpPr>
            <a:spLocks noGrp="1"/>
          </p:cNvSpPr>
          <p:nvPr>
            <p:ph type="dt" sz="half" idx="10"/>
          </p:nvPr>
        </p:nvSpPr>
        <p:spPr/>
        <p:txBody>
          <a:bodyPr/>
          <a:lstStyle/>
          <a:p>
            <a:fld id="{9019DB27-2D83-48C9-A160-B3B91E63F722}" type="datetime1">
              <a:rPr lang="en-US" smtClean="0"/>
              <a:t>9/30/2025</a:t>
            </a:fld>
            <a:endParaRPr lang="en-US"/>
          </a:p>
        </p:txBody>
      </p:sp>
      <p:sp>
        <p:nvSpPr>
          <p:cNvPr id="5" name="Footer Placeholder 4">
            <a:extLst>
              <a:ext uri="{FF2B5EF4-FFF2-40B4-BE49-F238E27FC236}">
                <a16:creationId xmlns:a16="http://schemas.microsoft.com/office/drawing/2014/main" id="{4E99FE14-14D4-62B1-05DC-58BA94F033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97D8B7-22B3-B2F2-F5A7-01CE3DEDEE3D}"/>
              </a:ext>
            </a:extLst>
          </p:cNvPr>
          <p:cNvSpPr>
            <a:spLocks noGrp="1"/>
          </p:cNvSpPr>
          <p:nvPr>
            <p:ph type="sldNum" sz="quarter" idx="12"/>
          </p:nvPr>
        </p:nvSpPr>
        <p:spPr/>
        <p:txBody>
          <a:bodyPr/>
          <a:lstStyle/>
          <a:p>
            <a:fld id="{6815756C-320B-48D7-9E5B-C0A336402CDB}" type="slidenum">
              <a:rPr lang="en-US" smtClean="0"/>
              <a:t>‹#›</a:t>
            </a:fld>
            <a:endParaRPr lang="en-US"/>
          </a:p>
        </p:txBody>
      </p:sp>
    </p:spTree>
    <p:extLst>
      <p:ext uri="{BB962C8B-B14F-4D97-AF65-F5344CB8AC3E}">
        <p14:creationId xmlns:p14="http://schemas.microsoft.com/office/powerpoint/2010/main" val="1879688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D642E-A97F-E046-88F6-15064A5E52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537637-8600-F41C-C3F3-FD05C13DF1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A880C4-17C3-F645-164F-68C0774BD8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2810AEB-7D6A-4DBE-BBAB-9CF77D871B7A}"/>
              </a:ext>
            </a:extLst>
          </p:cNvPr>
          <p:cNvSpPr>
            <a:spLocks noGrp="1"/>
          </p:cNvSpPr>
          <p:nvPr>
            <p:ph type="dt" sz="half" idx="10"/>
          </p:nvPr>
        </p:nvSpPr>
        <p:spPr/>
        <p:txBody>
          <a:bodyPr/>
          <a:lstStyle/>
          <a:p>
            <a:fld id="{4B813E95-73CA-440E-A4D4-D7B469B2DC80}" type="datetime1">
              <a:rPr lang="en-US" smtClean="0"/>
              <a:t>9/30/2025</a:t>
            </a:fld>
            <a:endParaRPr lang="en-US"/>
          </a:p>
        </p:txBody>
      </p:sp>
      <p:sp>
        <p:nvSpPr>
          <p:cNvPr id="6" name="Footer Placeholder 5">
            <a:extLst>
              <a:ext uri="{FF2B5EF4-FFF2-40B4-BE49-F238E27FC236}">
                <a16:creationId xmlns:a16="http://schemas.microsoft.com/office/drawing/2014/main" id="{1519A695-1389-46F9-E978-72E526605C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EA3778-A9F2-ADAD-5E16-229F16C70C12}"/>
              </a:ext>
            </a:extLst>
          </p:cNvPr>
          <p:cNvSpPr>
            <a:spLocks noGrp="1"/>
          </p:cNvSpPr>
          <p:nvPr>
            <p:ph type="sldNum" sz="quarter" idx="12"/>
          </p:nvPr>
        </p:nvSpPr>
        <p:spPr/>
        <p:txBody>
          <a:bodyPr/>
          <a:lstStyle/>
          <a:p>
            <a:fld id="{6815756C-320B-48D7-9E5B-C0A336402CDB}" type="slidenum">
              <a:rPr lang="en-US" smtClean="0"/>
              <a:t>‹#›</a:t>
            </a:fld>
            <a:endParaRPr lang="en-US"/>
          </a:p>
        </p:txBody>
      </p:sp>
    </p:spTree>
    <p:extLst>
      <p:ext uri="{BB962C8B-B14F-4D97-AF65-F5344CB8AC3E}">
        <p14:creationId xmlns:p14="http://schemas.microsoft.com/office/powerpoint/2010/main" val="65768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1AF16-78A6-AD7E-337E-037F7278D6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A9828E-8835-C522-8970-D9344A55F4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442886-8766-A14F-4AED-D8BBF551852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92651C-E9D2-7E0B-0C9E-0F9554993A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0EFC0F-FF3C-05AE-5F5F-784564AD00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DAA91F-CF25-CE45-1843-FEE92EAB7A3E}"/>
              </a:ext>
            </a:extLst>
          </p:cNvPr>
          <p:cNvSpPr>
            <a:spLocks noGrp="1"/>
          </p:cNvSpPr>
          <p:nvPr>
            <p:ph type="dt" sz="half" idx="10"/>
          </p:nvPr>
        </p:nvSpPr>
        <p:spPr/>
        <p:txBody>
          <a:bodyPr/>
          <a:lstStyle/>
          <a:p>
            <a:fld id="{B15E8007-D8F5-4B2B-882B-EFD770F71427}" type="datetime1">
              <a:rPr lang="en-US" smtClean="0"/>
              <a:t>9/30/2025</a:t>
            </a:fld>
            <a:endParaRPr lang="en-US"/>
          </a:p>
        </p:txBody>
      </p:sp>
      <p:sp>
        <p:nvSpPr>
          <p:cNvPr id="8" name="Footer Placeholder 7">
            <a:extLst>
              <a:ext uri="{FF2B5EF4-FFF2-40B4-BE49-F238E27FC236}">
                <a16:creationId xmlns:a16="http://schemas.microsoft.com/office/drawing/2014/main" id="{4FD95227-A350-138D-C808-F1EF3523048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1F8A80C-C651-2532-9425-84BEE5552CC8}"/>
              </a:ext>
            </a:extLst>
          </p:cNvPr>
          <p:cNvSpPr>
            <a:spLocks noGrp="1"/>
          </p:cNvSpPr>
          <p:nvPr>
            <p:ph type="sldNum" sz="quarter" idx="12"/>
          </p:nvPr>
        </p:nvSpPr>
        <p:spPr/>
        <p:txBody>
          <a:bodyPr/>
          <a:lstStyle/>
          <a:p>
            <a:fld id="{6815756C-320B-48D7-9E5B-C0A336402CDB}" type="slidenum">
              <a:rPr lang="en-US" smtClean="0"/>
              <a:t>‹#›</a:t>
            </a:fld>
            <a:endParaRPr lang="en-US"/>
          </a:p>
        </p:txBody>
      </p:sp>
    </p:spTree>
    <p:extLst>
      <p:ext uri="{BB962C8B-B14F-4D97-AF65-F5344CB8AC3E}">
        <p14:creationId xmlns:p14="http://schemas.microsoft.com/office/powerpoint/2010/main" val="700849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B2237-38F5-A878-F561-8C47B48EC3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364EE06-1D9C-B3AC-CE33-2FC3763E9B67}"/>
              </a:ext>
            </a:extLst>
          </p:cNvPr>
          <p:cNvSpPr>
            <a:spLocks noGrp="1"/>
          </p:cNvSpPr>
          <p:nvPr>
            <p:ph type="dt" sz="half" idx="10"/>
          </p:nvPr>
        </p:nvSpPr>
        <p:spPr/>
        <p:txBody>
          <a:bodyPr/>
          <a:lstStyle/>
          <a:p>
            <a:fld id="{F46F52B6-D0B5-4233-9FCB-851386A02BB1}" type="datetime1">
              <a:rPr lang="en-US" smtClean="0"/>
              <a:t>9/30/2025</a:t>
            </a:fld>
            <a:endParaRPr lang="en-US"/>
          </a:p>
        </p:txBody>
      </p:sp>
      <p:sp>
        <p:nvSpPr>
          <p:cNvPr id="4" name="Footer Placeholder 3">
            <a:extLst>
              <a:ext uri="{FF2B5EF4-FFF2-40B4-BE49-F238E27FC236}">
                <a16:creationId xmlns:a16="http://schemas.microsoft.com/office/drawing/2014/main" id="{6E5D7B1A-060D-9C8D-6BE0-53ECD29E6D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687043-05AB-5CA0-BB9C-345B39D879B5}"/>
              </a:ext>
            </a:extLst>
          </p:cNvPr>
          <p:cNvSpPr>
            <a:spLocks noGrp="1"/>
          </p:cNvSpPr>
          <p:nvPr>
            <p:ph type="sldNum" sz="quarter" idx="12"/>
          </p:nvPr>
        </p:nvSpPr>
        <p:spPr/>
        <p:txBody>
          <a:bodyPr/>
          <a:lstStyle/>
          <a:p>
            <a:fld id="{6815756C-320B-48D7-9E5B-C0A336402CDB}" type="slidenum">
              <a:rPr lang="en-US" smtClean="0"/>
              <a:t>‹#›</a:t>
            </a:fld>
            <a:endParaRPr lang="en-US"/>
          </a:p>
        </p:txBody>
      </p:sp>
    </p:spTree>
    <p:extLst>
      <p:ext uri="{BB962C8B-B14F-4D97-AF65-F5344CB8AC3E}">
        <p14:creationId xmlns:p14="http://schemas.microsoft.com/office/powerpoint/2010/main" val="1776174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32C64A-4255-39F0-E772-E74685BB01A4}"/>
              </a:ext>
            </a:extLst>
          </p:cNvPr>
          <p:cNvSpPr>
            <a:spLocks noGrp="1"/>
          </p:cNvSpPr>
          <p:nvPr>
            <p:ph type="dt" sz="half" idx="10"/>
          </p:nvPr>
        </p:nvSpPr>
        <p:spPr/>
        <p:txBody>
          <a:bodyPr/>
          <a:lstStyle/>
          <a:p>
            <a:fld id="{E876D1FC-80E9-47A9-9748-C198E13535A5}" type="datetime1">
              <a:rPr lang="en-US" smtClean="0"/>
              <a:t>9/30/2025</a:t>
            </a:fld>
            <a:endParaRPr lang="en-US"/>
          </a:p>
        </p:txBody>
      </p:sp>
      <p:sp>
        <p:nvSpPr>
          <p:cNvPr id="3" name="Footer Placeholder 2">
            <a:extLst>
              <a:ext uri="{FF2B5EF4-FFF2-40B4-BE49-F238E27FC236}">
                <a16:creationId xmlns:a16="http://schemas.microsoft.com/office/drawing/2014/main" id="{85A2E359-63B6-41BB-C7E6-B90D288996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28A87A7-996C-58BB-5DD2-B80415376772}"/>
              </a:ext>
            </a:extLst>
          </p:cNvPr>
          <p:cNvSpPr>
            <a:spLocks noGrp="1"/>
          </p:cNvSpPr>
          <p:nvPr>
            <p:ph type="sldNum" sz="quarter" idx="12"/>
          </p:nvPr>
        </p:nvSpPr>
        <p:spPr/>
        <p:txBody>
          <a:bodyPr/>
          <a:lstStyle/>
          <a:p>
            <a:fld id="{6815756C-320B-48D7-9E5B-C0A336402CDB}" type="slidenum">
              <a:rPr lang="en-US" smtClean="0"/>
              <a:t>‹#›</a:t>
            </a:fld>
            <a:endParaRPr lang="en-US"/>
          </a:p>
        </p:txBody>
      </p:sp>
    </p:spTree>
    <p:extLst>
      <p:ext uri="{BB962C8B-B14F-4D97-AF65-F5344CB8AC3E}">
        <p14:creationId xmlns:p14="http://schemas.microsoft.com/office/powerpoint/2010/main" val="3444154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8DCA2-CD0D-0E55-9AF1-4318690CD0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A420F7-1406-7FBE-3963-3DA812EC22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B273D-EB82-1B2F-1602-53C519CCAE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5102DE-5E76-BDD5-D6DB-D60C232F9374}"/>
              </a:ext>
            </a:extLst>
          </p:cNvPr>
          <p:cNvSpPr>
            <a:spLocks noGrp="1"/>
          </p:cNvSpPr>
          <p:nvPr>
            <p:ph type="dt" sz="half" idx="10"/>
          </p:nvPr>
        </p:nvSpPr>
        <p:spPr/>
        <p:txBody>
          <a:bodyPr/>
          <a:lstStyle/>
          <a:p>
            <a:fld id="{7E63A440-ADA4-40C4-B0BA-37441EACC59A}" type="datetime1">
              <a:rPr lang="en-US" smtClean="0"/>
              <a:t>9/30/2025</a:t>
            </a:fld>
            <a:endParaRPr lang="en-US"/>
          </a:p>
        </p:txBody>
      </p:sp>
      <p:sp>
        <p:nvSpPr>
          <p:cNvPr id="6" name="Footer Placeholder 5">
            <a:extLst>
              <a:ext uri="{FF2B5EF4-FFF2-40B4-BE49-F238E27FC236}">
                <a16:creationId xmlns:a16="http://schemas.microsoft.com/office/drawing/2014/main" id="{49D912B3-AAC7-2832-711D-F72436E385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B7D7B0-AA8F-BB57-9220-1EB4A9D3E97B}"/>
              </a:ext>
            </a:extLst>
          </p:cNvPr>
          <p:cNvSpPr>
            <a:spLocks noGrp="1"/>
          </p:cNvSpPr>
          <p:nvPr>
            <p:ph type="sldNum" sz="quarter" idx="12"/>
          </p:nvPr>
        </p:nvSpPr>
        <p:spPr/>
        <p:txBody>
          <a:bodyPr/>
          <a:lstStyle/>
          <a:p>
            <a:fld id="{6815756C-320B-48D7-9E5B-C0A336402CDB}" type="slidenum">
              <a:rPr lang="en-US" smtClean="0"/>
              <a:t>‹#›</a:t>
            </a:fld>
            <a:endParaRPr lang="en-US"/>
          </a:p>
        </p:txBody>
      </p:sp>
    </p:spTree>
    <p:extLst>
      <p:ext uri="{BB962C8B-B14F-4D97-AF65-F5344CB8AC3E}">
        <p14:creationId xmlns:p14="http://schemas.microsoft.com/office/powerpoint/2010/main" val="435916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CD520-8538-36CB-02B0-98C09313A9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F731CE-8E04-2CBE-B481-1011C0ADA8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BB9A24-7E53-F139-3951-EB0A3531EF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E2AEE3-9793-A2CD-A690-37B2E5DB6FCF}"/>
              </a:ext>
            </a:extLst>
          </p:cNvPr>
          <p:cNvSpPr>
            <a:spLocks noGrp="1"/>
          </p:cNvSpPr>
          <p:nvPr>
            <p:ph type="dt" sz="half" idx="10"/>
          </p:nvPr>
        </p:nvSpPr>
        <p:spPr/>
        <p:txBody>
          <a:bodyPr/>
          <a:lstStyle/>
          <a:p>
            <a:fld id="{DDAF1D0A-1DAA-4141-8770-27F9F380F744}" type="datetime1">
              <a:rPr lang="en-US" smtClean="0"/>
              <a:t>9/30/2025</a:t>
            </a:fld>
            <a:endParaRPr lang="en-US"/>
          </a:p>
        </p:txBody>
      </p:sp>
      <p:sp>
        <p:nvSpPr>
          <p:cNvPr id="6" name="Footer Placeholder 5">
            <a:extLst>
              <a:ext uri="{FF2B5EF4-FFF2-40B4-BE49-F238E27FC236}">
                <a16:creationId xmlns:a16="http://schemas.microsoft.com/office/drawing/2014/main" id="{85EA1B26-E786-863A-AB8F-38BBC2A239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6F4FCD-7DCB-5B78-A7F3-F66D263A08F4}"/>
              </a:ext>
            </a:extLst>
          </p:cNvPr>
          <p:cNvSpPr>
            <a:spLocks noGrp="1"/>
          </p:cNvSpPr>
          <p:nvPr>
            <p:ph type="sldNum" sz="quarter" idx="12"/>
          </p:nvPr>
        </p:nvSpPr>
        <p:spPr/>
        <p:txBody>
          <a:bodyPr/>
          <a:lstStyle/>
          <a:p>
            <a:fld id="{6815756C-320B-48D7-9E5B-C0A336402CDB}" type="slidenum">
              <a:rPr lang="en-US" smtClean="0"/>
              <a:t>‹#›</a:t>
            </a:fld>
            <a:endParaRPr lang="en-US"/>
          </a:p>
        </p:txBody>
      </p:sp>
    </p:spTree>
    <p:extLst>
      <p:ext uri="{BB962C8B-B14F-4D97-AF65-F5344CB8AC3E}">
        <p14:creationId xmlns:p14="http://schemas.microsoft.com/office/powerpoint/2010/main" val="3961617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87BFF0-D5FA-52AF-2F6E-A2E9B0C0F8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5CDAFD8-DBF4-2281-4106-4A09DE9E75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93E3A0-9D2C-9DD9-AED9-0ED6590FC2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90429E2-E3C8-4EA5-B859-99BA183211A5}" type="datetime1">
              <a:rPr lang="en-US" smtClean="0"/>
              <a:t>9/30/2025</a:t>
            </a:fld>
            <a:endParaRPr lang="en-US"/>
          </a:p>
        </p:txBody>
      </p:sp>
      <p:sp>
        <p:nvSpPr>
          <p:cNvPr id="5" name="Footer Placeholder 4">
            <a:extLst>
              <a:ext uri="{FF2B5EF4-FFF2-40B4-BE49-F238E27FC236}">
                <a16:creationId xmlns:a16="http://schemas.microsoft.com/office/drawing/2014/main" id="{660ED972-94D6-D0BB-2468-A262E2464B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1266B4F-C061-D905-3427-82A21C623D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815756C-320B-48D7-9E5B-C0A336402CDB}" type="slidenum">
              <a:rPr lang="en-US" smtClean="0"/>
              <a:t>‹#›</a:t>
            </a:fld>
            <a:endParaRPr lang="en-US"/>
          </a:p>
        </p:txBody>
      </p:sp>
    </p:spTree>
    <p:extLst>
      <p:ext uri="{BB962C8B-B14F-4D97-AF65-F5344CB8AC3E}">
        <p14:creationId xmlns:p14="http://schemas.microsoft.com/office/powerpoint/2010/main" val="1891954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104BE-120E-FCA6-13F1-729FB42FBDF5}"/>
              </a:ext>
            </a:extLst>
          </p:cNvPr>
          <p:cNvSpPr>
            <a:spLocks noGrp="1"/>
          </p:cNvSpPr>
          <p:nvPr>
            <p:ph type="ctrTitle"/>
          </p:nvPr>
        </p:nvSpPr>
        <p:spPr>
          <a:xfrm>
            <a:off x="488373" y="1137603"/>
            <a:ext cx="10179627" cy="2879226"/>
          </a:xfrm>
        </p:spPr>
        <p:txBody>
          <a:bodyPr>
            <a:normAutofit fontScale="90000"/>
          </a:bodyPr>
          <a:lstStyle/>
          <a:p>
            <a:r>
              <a:rPr lang="en-US" sz="4800" dirty="0"/>
              <a:t>US Health Care</a:t>
            </a:r>
            <a:br>
              <a:rPr lang="en-US" sz="4800" dirty="0"/>
            </a:br>
            <a:r>
              <a:rPr lang="en-US" sz="4800" dirty="0"/>
              <a:t> </a:t>
            </a:r>
            <a:r>
              <a:rPr lang="en-US" dirty="0"/>
              <a:t>Single Payer Health Care Proposal</a:t>
            </a:r>
            <a:br>
              <a:rPr lang="en-US" dirty="0"/>
            </a:br>
            <a:br>
              <a:rPr lang="en-US" dirty="0"/>
            </a:br>
            <a:r>
              <a:rPr lang="en-US" sz="4000" dirty="0"/>
              <a:t>A Quick overview</a:t>
            </a:r>
            <a:endParaRPr lang="en-US" dirty="0"/>
          </a:p>
        </p:txBody>
      </p:sp>
      <p:sp>
        <p:nvSpPr>
          <p:cNvPr id="3" name="Subtitle 2">
            <a:extLst>
              <a:ext uri="{FF2B5EF4-FFF2-40B4-BE49-F238E27FC236}">
                <a16:creationId xmlns:a16="http://schemas.microsoft.com/office/drawing/2014/main" id="{CE0C2849-0D43-10F0-9420-4032E490991E}"/>
              </a:ext>
            </a:extLst>
          </p:cNvPr>
          <p:cNvSpPr>
            <a:spLocks noGrp="1"/>
          </p:cNvSpPr>
          <p:nvPr>
            <p:ph type="subTitle" idx="1"/>
          </p:nvPr>
        </p:nvSpPr>
        <p:spPr>
          <a:xfrm>
            <a:off x="1006186" y="4348389"/>
            <a:ext cx="9144000" cy="838200"/>
          </a:xfrm>
        </p:spPr>
        <p:txBody>
          <a:bodyPr/>
          <a:lstStyle/>
          <a:p>
            <a:r>
              <a:rPr lang="en-US" dirty="0"/>
              <a:t>Thursday, September 30, 2025</a:t>
            </a:r>
          </a:p>
        </p:txBody>
      </p:sp>
      <p:sp>
        <p:nvSpPr>
          <p:cNvPr id="4" name="Date Placeholder 3">
            <a:extLst>
              <a:ext uri="{FF2B5EF4-FFF2-40B4-BE49-F238E27FC236}">
                <a16:creationId xmlns:a16="http://schemas.microsoft.com/office/drawing/2014/main" id="{9023D46B-7A6B-3BEB-6F90-90F0E9339AA4}"/>
              </a:ext>
            </a:extLst>
          </p:cNvPr>
          <p:cNvSpPr>
            <a:spLocks noGrp="1"/>
          </p:cNvSpPr>
          <p:nvPr>
            <p:ph type="dt" sz="half" idx="10"/>
          </p:nvPr>
        </p:nvSpPr>
        <p:spPr/>
        <p:txBody>
          <a:bodyPr/>
          <a:lstStyle/>
          <a:p>
            <a:fld id="{73B3CCA7-12F3-4A2E-B473-64F4FA41CA6A}" type="datetime1">
              <a:rPr lang="en-US" smtClean="0"/>
              <a:t>9/30/2025</a:t>
            </a:fld>
            <a:endParaRPr lang="en-US" dirty="0"/>
          </a:p>
        </p:txBody>
      </p:sp>
      <p:sp>
        <p:nvSpPr>
          <p:cNvPr id="5" name="Slide Number Placeholder 4">
            <a:extLst>
              <a:ext uri="{FF2B5EF4-FFF2-40B4-BE49-F238E27FC236}">
                <a16:creationId xmlns:a16="http://schemas.microsoft.com/office/drawing/2014/main" id="{90B458D1-B8BE-DA93-1DDB-F5B24C342B9F}"/>
              </a:ext>
            </a:extLst>
          </p:cNvPr>
          <p:cNvSpPr>
            <a:spLocks noGrp="1"/>
          </p:cNvSpPr>
          <p:nvPr>
            <p:ph type="sldNum" sz="quarter" idx="12"/>
          </p:nvPr>
        </p:nvSpPr>
        <p:spPr/>
        <p:txBody>
          <a:bodyPr/>
          <a:lstStyle/>
          <a:p>
            <a:fld id="{6815756C-320B-48D7-9E5B-C0A336402CDB}" type="slidenum">
              <a:rPr lang="en-US" smtClean="0"/>
              <a:t>1</a:t>
            </a:fld>
            <a:endParaRPr lang="en-US"/>
          </a:p>
        </p:txBody>
      </p:sp>
    </p:spTree>
    <p:extLst>
      <p:ext uri="{BB962C8B-B14F-4D97-AF65-F5344CB8AC3E}">
        <p14:creationId xmlns:p14="http://schemas.microsoft.com/office/powerpoint/2010/main" val="2819486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0B990B-F3AC-DF52-C91C-C2408293851E}"/>
              </a:ext>
            </a:extLst>
          </p:cNvPr>
          <p:cNvSpPr>
            <a:spLocks noGrp="1"/>
          </p:cNvSpPr>
          <p:nvPr>
            <p:ph type="title"/>
          </p:nvPr>
        </p:nvSpPr>
        <p:spPr>
          <a:xfrm>
            <a:off x="838200" y="365125"/>
            <a:ext cx="10515600" cy="681709"/>
          </a:xfrm>
        </p:spPr>
        <p:txBody>
          <a:bodyPr>
            <a:normAutofit fontScale="90000"/>
          </a:bodyPr>
          <a:lstStyle/>
          <a:p>
            <a:pPr algn="ctr"/>
            <a:r>
              <a:rPr lang="en-US" dirty="0"/>
              <a:t>The Current Health Care Caste System</a:t>
            </a:r>
          </a:p>
        </p:txBody>
      </p:sp>
      <p:sp>
        <p:nvSpPr>
          <p:cNvPr id="5" name="Content Placeholder 4">
            <a:extLst>
              <a:ext uri="{FF2B5EF4-FFF2-40B4-BE49-F238E27FC236}">
                <a16:creationId xmlns:a16="http://schemas.microsoft.com/office/drawing/2014/main" id="{9ECAE7AE-79FC-4FDF-F4E7-0287F9EBE132}"/>
              </a:ext>
            </a:extLst>
          </p:cNvPr>
          <p:cNvSpPr>
            <a:spLocks noGrp="1"/>
          </p:cNvSpPr>
          <p:nvPr>
            <p:ph sz="half" idx="1"/>
          </p:nvPr>
        </p:nvSpPr>
        <p:spPr>
          <a:xfrm>
            <a:off x="166255" y="1226127"/>
            <a:ext cx="5531427" cy="5316055"/>
          </a:xfrm>
        </p:spPr>
        <p:txBody>
          <a:bodyPr>
            <a:normAutofit fontScale="70000" lnSpcReduction="20000"/>
          </a:bodyPr>
          <a:lstStyle/>
          <a:p>
            <a:pPr marL="0" lvl="0" indent="0" algn="ctr">
              <a:buNone/>
            </a:pPr>
            <a:r>
              <a:rPr lang="en-US" dirty="0"/>
              <a:t>Highest</a:t>
            </a:r>
          </a:p>
          <a:p>
            <a:pPr lvl="0"/>
            <a:r>
              <a:rPr lang="en-US" sz="3100" dirty="0"/>
              <a:t>Wealthy People/Families (Who Don’t Worry About the Cost of Healthcare) </a:t>
            </a:r>
          </a:p>
          <a:p>
            <a:pPr lvl="0"/>
            <a:r>
              <a:rPr lang="en-US" sz="3100" dirty="0"/>
              <a:t>People/Families with employer-paid Healthcare Insurance</a:t>
            </a:r>
          </a:p>
          <a:p>
            <a:pPr lvl="0"/>
            <a:r>
              <a:rPr lang="en-US" sz="3100" dirty="0"/>
              <a:t>People/Families who Pay for Conventional Healthcare insurance</a:t>
            </a:r>
          </a:p>
          <a:p>
            <a:pPr lvl="0"/>
            <a:r>
              <a:rPr lang="en-US" sz="3100" dirty="0"/>
              <a:t>People/ Families with low income and high deductibles (ACA)</a:t>
            </a:r>
          </a:p>
          <a:p>
            <a:pPr lvl="0"/>
            <a:r>
              <a:rPr lang="en-US" sz="3100" dirty="0"/>
              <a:t>People on both Medicare and Medicaid</a:t>
            </a:r>
          </a:p>
          <a:p>
            <a:pPr lvl="0"/>
            <a:r>
              <a:rPr lang="en-US" sz="3100" dirty="0"/>
              <a:t>People on Medicare</a:t>
            </a:r>
          </a:p>
          <a:p>
            <a:pPr lvl="0"/>
            <a:r>
              <a:rPr lang="en-US" sz="3100" dirty="0"/>
              <a:t>People on Medicaid</a:t>
            </a:r>
          </a:p>
          <a:p>
            <a:pPr lvl="0"/>
            <a:r>
              <a:rPr lang="en-US" sz="3100" dirty="0"/>
              <a:t>People/Families Laid Off, without Insurance</a:t>
            </a:r>
          </a:p>
          <a:p>
            <a:endParaRPr lang="en-US" sz="2400" dirty="0"/>
          </a:p>
        </p:txBody>
      </p:sp>
      <p:sp>
        <p:nvSpPr>
          <p:cNvPr id="6" name="Content Placeholder 5">
            <a:extLst>
              <a:ext uri="{FF2B5EF4-FFF2-40B4-BE49-F238E27FC236}">
                <a16:creationId xmlns:a16="http://schemas.microsoft.com/office/drawing/2014/main" id="{BE35D39C-5F5A-8512-64F8-2D4AA8120ADA}"/>
              </a:ext>
            </a:extLst>
          </p:cNvPr>
          <p:cNvSpPr>
            <a:spLocks noGrp="1"/>
          </p:cNvSpPr>
          <p:nvPr>
            <p:ph sz="half" idx="2"/>
          </p:nvPr>
        </p:nvSpPr>
        <p:spPr>
          <a:xfrm>
            <a:off x="5850081" y="1226128"/>
            <a:ext cx="6047509" cy="5316056"/>
          </a:xfrm>
        </p:spPr>
        <p:txBody>
          <a:bodyPr>
            <a:normAutofit fontScale="70000" lnSpcReduction="20000"/>
          </a:bodyPr>
          <a:lstStyle/>
          <a:p>
            <a:pPr lvl="0"/>
            <a:r>
              <a:rPr lang="en-US" sz="3100" dirty="0"/>
              <a:t>People/Families who are currently unemployed without Insurance</a:t>
            </a:r>
          </a:p>
          <a:p>
            <a:r>
              <a:rPr lang="en-US" sz="3100" dirty="0"/>
              <a:t>General-Population People in Jails and Prisons</a:t>
            </a:r>
          </a:p>
          <a:p>
            <a:pPr lvl="0"/>
            <a:r>
              <a:rPr lang="en-US" sz="3100" dirty="0"/>
              <a:t>Families in poverty, without health care insurance</a:t>
            </a:r>
          </a:p>
          <a:p>
            <a:pPr lvl="0"/>
            <a:r>
              <a:rPr lang="en-US" sz="3100" dirty="0"/>
              <a:t>Elderly Poor People</a:t>
            </a:r>
          </a:p>
          <a:p>
            <a:pPr lvl="0"/>
            <a:r>
              <a:rPr lang="en-US" sz="3100" dirty="0"/>
              <a:t>Seriously Disabled, Low-Income people</a:t>
            </a:r>
          </a:p>
          <a:p>
            <a:pPr lvl="0"/>
            <a:r>
              <a:rPr lang="en-US" sz="3100" dirty="0"/>
              <a:t>Moderately Mentally Ill People living with Families</a:t>
            </a:r>
          </a:p>
          <a:p>
            <a:pPr lvl="0"/>
            <a:r>
              <a:rPr lang="en-US" sz="3100" dirty="0"/>
              <a:t>Mentally Ill People Who are Isolated in Poverty</a:t>
            </a:r>
          </a:p>
          <a:p>
            <a:pPr lvl="0"/>
            <a:r>
              <a:rPr lang="en-US" sz="3100" dirty="0"/>
              <a:t>Seriously Mentally Ill people on Medicaid </a:t>
            </a:r>
          </a:p>
          <a:p>
            <a:pPr lvl="0"/>
            <a:r>
              <a:rPr lang="en-US" sz="3100" dirty="0"/>
              <a:t>Seriously mentally Ill people in jails and prisons</a:t>
            </a:r>
          </a:p>
          <a:p>
            <a:pPr lvl="0"/>
            <a:r>
              <a:rPr lang="en-US" sz="3100" dirty="0"/>
              <a:t>Homeless families</a:t>
            </a:r>
          </a:p>
          <a:p>
            <a:pPr lvl="0"/>
            <a:r>
              <a:rPr lang="en-US" sz="3100" dirty="0"/>
              <a:t>Homeless mentally Ill people </a:t>
            </a:r>
          </a:p>
          <a:p>
            <a:pPr marL="0" indent="0" algn="ctr">
              <a:buNone/>
            </a:pPr>
            <a:r>
              <a:rPr lang="en-US" dirty="0"/>
              <a:t>Lowest</a:t>
            </a:r>
            <a:endParaRPr lang="en-US" sz="2400" dirty="0"/>
          </a:p>
        </p:txBody>
      </p:sp>
      <p:sp>
        <p:nvSpPr>
          <p:cNvPr id="7" name="Date Placeholder 6">
            <a:extLst>
              <a:ext uri="{FF2B5EF4-FFF2-40B4-BE49-F238E27FC236}">
                <a16:creationId xmlns:a16="http://schemas.microsoft.com/office/drawing/2014/main" id="{C625FD65-720D-1642-44B7-A884575E0A5A}"/>
              </a:ext>
            </a:extLst>
          </p:cNvPr>
          <p:cNvSpPr>
            <a:spLocks noGrp="1"/>
          </p:cNvSpPr>
          <p:nvPr>
            <p:ph type="dt" sz="half" idx="10"/>
          </p:nvPr>
        </p:nvSpPr>
        <p:spPr/>
        <p:txBody>
          <a:bodyPr/>
          <a:lstStyle/>
          <a:p>
            <a:fld id="{7091ACA9-0F8E-4F86-A47C-BBAA24F28210}" type="datetime1">
              <a:rPr lang="en-US" smtClean="0"/>
              <a:t>9/30/2025</a:t>
            </a:fld>
            <a:endParaRPr lang="en-US"/>
          </a:p>
        </p:txBody>
      </p:sp>
      <p:sp>
        <p:nvSpPr>
          <p:cNvPr id="8" name="Slide Number Placeholder 7">
            <a:extLst>
              <a:ext uri="{FF2B5EF4-FFF2-40B4-BE49-F238E27FC236}">
                <a16:creationId xmlns:a16="http://schemas.microsoft.com/office/drawing/2014/main" id="{90317DC6-3909-B89E-1354-615A0B3BFEDE}"/>
              </a:ext>
            </a:extLst>
          </p:cNvPr>
          <p:cNvSpPr>
            <a:spLocks noGrp="1"/>
          </p:cNvSpPr>
          <p:nvPr>
            <p:ph type="sldNum" sz="quarter" idx="12"/>
          </p:nvPr>
        </p:nvSpPr>
        <p:spPr/>
        <p:txBody>
          <a:bodyPr/>
          <a:lstStyle/>
          <a:p>
            <a:fld id="{6815756C-320B-48D7-9E5B-C0A336402CDB}" type="slidenum">
              <a:rPr lang="en-US" smtClean="0"/>
              <a:t>2</a:t>
            </a:fld>
            <a:endParaRPr lang="en-US"/>
          </a:p>
        </p:txBody>
      </p:sp>
    </p:spTree>
    <p:extLst>
      <p:ext uri="{BB962C8B-B14F-4D97-AF65-F5344CB8AC3E}">
        <p14:creationId xmlns:p14="http://schemas.microsoft.com/office/powerpoint/2010/main" val="290067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5A3662E-757D-D95E-01E9-930E0F12FAB6}"/>
              </a:ext>
            </a:extLst>
          </p:cNvPr>
          <p:cNvPicPr>
            <a:picLocks noChangeAspect="1"/>
          </p:cNvPicPr>
          <p:nvPr/>
        </p:nvPicPr>
        <p:blipFill>
          <a:blip r:embed="rId3"/>
          <a:stretch>
            <a:fillRect/>
          </a:stretch>
        </p:blipFill>
        <p:spPr>
          <a:xfrm>
            <a:off x="1560319" y="1659291"/>
            <a:ext cx="8486026" cy="4616818"/>
          </a:xfrm>
          <a:prstGeom prst="rect">
            <a:avLst/>
          </a:prstGeom>
        </p:spPr>
      </p:pic>
      <p:sp>
        <p:nvSpPr>
          <p:cNvPr id="2" name="Title 1">
            <a:extLst>
              <a:ext uri="{FF2B5EF4-FFF2-40B4-BE49-F238E27FC236}">
                <a16:creationId xmlns:a16="http://schemas.microsoft.com/office/drawing/2014/main" id="{0B1BDD01-D811-3AEC-807A-C8F6FF712E9E}"/>
              </a:ext>
            </a:extLst>
          </p:cNvPr>
          <p:cNvSpPr>
            <a:spLocks noGrp="1"/>
          </p:cNvSpPr>
          <p:nvPr>
            <p:ph type="title"/>
          </p:nvPr>
        </p:nvSpPr>
        <p:spPr>
          <a:xfrm>
            <a:off x="838200" y="365125"/>
            <a:ext cx="10515600" cy="622011"/>
          </a:xfrm>
        </p:spPr>
        <p:txBody>
          <a:bodyPr>
            <a:normAutofit fontScale="90000"/>
          </a:bodyPr>
          <a:lstStyle/>
          <a:p>
            <a:pPr algn="ctr"/>
            <a:r>
              <a:rPr lang="en-US" dirty="0"/>
              <a:t>Maslow’s Needs Hierarchy</a:t>
            </a:r>
          </a:p>
        </p:txBody>
      </p:sp>
      <p:sp>
        <p:nvSpPr>
          <p:cNvPr id="4" name="Date Placeholder 3">
            <a:extLst>
              <a:ext uri="{FF2B5EF4-FFF2-40B4-BE49-F238E27FC236}">
                <a16:creationId xmlns:a16="http://schemas.microsoft.com/office/drawing/2014/main" id="{E4E5D3EF-909A-5D29-E536-F6283E295CF3}"/>
              </a:ext>
            </a:extLst>
          </p:cNvPr>
          <p:cNvSpPr>
            <a:spLocks noGrp="1"/>
          </p:cNvSpPr>
          <p:nvPr>
            <p:ph type="dt" sz="half" idx="10"/>
          </p:nvPr>
        </p:nvSpPr>
        <p:spPr/>
        <p:txBody>
          <a:bodyPr/>
          <a:lstStyle/>
          <a:p>
            <a:fld id="{9D56BF32-20AD-4113-A7AE-138860BDB4FB}" type="datetime1">
              <a:rPr lang="en-US" smtClean="0"/>
              <a:t>9/30/2025</a:t>
            </a:fld>
            <a:endParaRPr lang="en-US"/>
          </a:p>
        </p:txBody>
      </p:sp>
      <p:sp>
        <p:nvSpPr>
          <p:cNvPr id="5" name="Slide Number Placeholder 4">
            <a:extLst>
              <a:ext uri="{FF2B5EF4-FFF2-40B4-BE49-F238E27FC236}">
                <a16:creationId xmlns:a16="http://schemas.microsoft.com/office/drawing/2014/main" id="{76AD6A60-E22F-BE5F-68D2-5FD16A9A62AE}"/>
              </a:ext>
            </a:extLst>
          </p:cNvPr>
          <p:cNvSpPr>
            <a:spLocks noGrp="1"/>
          </p:cNvSpPr>
          <p:nvPr>
            <p:ph type="sldNum" sz="quarter" idx="12"/>
          </p:nvPr>
        </p:nvSpPr>
        <p:spPr/>
        <p:txBody>
          <a:bodyPr/>
          <a:lstStyle/>
          <a:p>
            <a:fld id="{6815756C-320B-48D7-9E5B-C0A336402CDB}" type="slidenum">
              <a:rPr lang="en-US" smtClean="0"/>
              <a:t>3</a:t>
            </a:fld>
            <a:endParaRPr lang="en-US"/>
          </a:p>
        </p:txBody>
      </p:sp>
    </p:spTree>
    <p:extLst>
      <p:ext uri="{BB962C8B-B14F-4D97-AF65-F5344CB8AC3E}">
        <p14:creationId xmlns:p14="http://schemas.microsoft.com/office/powerpoint/2010/main" val="889062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C6348-C937-AE5B-0E60-0EB9BF98A64E}"/>
              </a:ext>
            </a:extLst>
          </p:cNvPr>
          <p:cNvSpPr>
            <a:spLocks noGrp="1"/>
          </p:cNvSpPr>
          <p:nvPr>
            <p:ph type="title"/>
          </p:nvPr>
        </p:nvSpPr>
        <p:spPr>
          <a:xfrm>
            <a:off x="768499" y="128024"/>
            <a:ext cx="10515600" cy="409093"/>
          </a:xfrm>
        </p:spPr>
        <p:txBody>
          <a:bodyPr>
            <a:normAutofit fontScale="90000"/>
          </a:bodyPr>
          <a:lstStyle/>
          <a:p>
            <a:pPr algn="ctr"/>
            <a:r>
              <a:rPr lang="en-US" sz="2400"/>
              <a:t>The </a:t>
            </a:r>
            <a:r>
              <a:rPr lang="en-US" sz="2400" dirty="0"/>
              <a:t>U</a:t>
            </a:r>
            <a:r>
              <a:rPr lang="en-US" sz="2400"/>
              <a:t>n-Accountability </a:t>
            </a:r>
            <a:r>
              <a:rPr lang="en-US" sz="2400" dirty="0"/>
              <a:t>Hierarchy</a:t>
            </a:r>
          </a:p>
        </p:txBody>
      </p:sp>
      <p:sp>
        <p:nvSpPr>
          <p:cNvPr id="4" name="TextBox 3">
            <a:extLst>
              <a:ext uri="{FF2B5EF4-FFF2-40B4-BE49-F238E27FC236}">
                <a16:creationId xmlns:a16="http://schemas.microsoft.com/office/drawing/2014/main" id="{668625EE-FAD7-3E84-5B99-BF83CC771349}"/>
              </a:ext>
            </a:extLst>
          </p:cNvPr>
          <p:cNvSpPr txBox="1"/>
          <p:nvPr/>
        </p:nvSpPr>
        <p:spPr>
          <a:xfrm>
            <a:off x="5188095" y="715146"/>
            <a:ext cx="2354580" cy="338554"/>
          </a:xfrm>
          <a:prstGeom prst="rect">
            <a:avLst/>
          </a:prstGeom>
          <a:noFill/>
          <a:ln>
            <a:solidFill>
              <a:schemeClr val="tx1"/>
            </a:solidFill>
          </a:ln>
        </p:spPr>
        <p:txBody>
          <a:bodyPr wrap="square" rtlCol="0">
            <a:spAutoFit/>
          </a:bodyPr>
          <a:lstStyle/>
          <a:p>
            <a:pPr algn="ctr"/>
            <a:r>
              <a:rPr lang="en-US" sz="1600" dirty="0"/>
              <a:t>Congress</a:t>
            </a:r>
            <a:endParaRPr lang="en-US" sz="1200" dirty="0"/>
          </a:p>
        </p:txBody>
      </p:sp>
      <p:sp>
        <p:nvSpPr>
          <p:cNvPr id="6" name="TextBox 5">
            <a:extLst>
              <a:ext uri="{FF2B5EF4-FFF2-40B4-BE49-F238E27FC236}">
                <a16:creationId xmlns:a16="http://schemas.microsoft.com/office/drawing/2014/main" id="{C7FAD2A8-C5A5-0DE5-6AB6-968C6817DA0F}"/>
              </a:ext>
            </a:extLst>
          </p:cNvPr>
          <p:cNvSpPr txBox="1"/>
          <p:nvPr/>
        </p:nvSpPr>
        <p:spPr>
          <a:xfrm>
            <a:off x="5188095" y="1366755"/>
            <a:ext cx="2354580" cy="338554"/>
          </a:xfrm>
          <a:prstGeom prst="rect">
            <a:avLst/>
          </a:prstGeom>
          <a:noFill/>
          <a:ln>
            <a:solidFill>
              <a:schemeClr val="tx1"/>
            </a:solidFill>
          </a:ln>
        </p:spPr>
        <p:txBody>
          <a:bodyPr wrap="square" rtlCol="0">
            <a:spAutoFit/>
          </a:bodyPr>
          <a:lstStyle/>
          <a:p>
            <a:pPr algn="ctr"/>
            <a:r>
              <a:rPr lang="en-US" sz="1600" dirty="0"/>
              <a:t>CMS</a:t>
            </a:r>
            <a:endParaRPr lang="en-US" sz="1200" dirty="0"/>
          </a:p>
        </p:txBody>
      </p:sp>
      <p:sp>
        <p:nvSpPr>
          <p:cNvPr id="7" name="TextBox 6">
            <a:extLst>
              <a:ext uri="{FF2B5EF4-FFF2-40B4-BE49-F238E27FC236}">
                <a16:creationId xmlns:a16="http://schemas.microsoft.com/office/drawing/2014/main" id="{72BD92B5-4EEB-A71D-5F7C-546088F4F99F}"/>
              </a:ext>
            </a:extLst>
          </p:cNvPr>
          <p:cNvSpPr txBox="1"/>
          <p:nvPr/>
        </p:nvSpPr>
        <p:spPr>
          <a:xfrm>
            <a:off x="5188095" y="3875461"/>
            <a:ext cx="1516379" cy="830997"/>
          </a:xfrm>
          <a:prstGeom prst="rect">
            <a:avLst/>
          </a:prstGeom>
          <a:noFill/>
          <a:ln>
            <a:solidFill>
              <a:schemeClr val="tx1"/>
            </a:solidFill>
          </a:ln>
        </p:spPr>
        <p:txBody>
          <a:bodyPr wrap="square" rtlCol="0">
            <a:spAutoFit/>
          </a:bodyPr>
          <a:lstStyle/>
          <a:p>
            <a:pPr algn="ctr"/>
            <a:r>
              <a:rPr lang="en-US" sz="1600" dirty="0"/>
              <a:t>Some </a:t>
            </a:r>
          </a:p>
          <a:p>
            <a:pPr algn="ctr"/>
            <a:r>
              <a:rPr lang="en-US" sz="1600" dirty="0"/>
              <a:t>Insurance companies</a:t>
            </a:r>
            <a:endParaRPr lang="en-US" sz="1200" dirty="0"/>
          </a:p>
        </p:txBody>
      </p:sp>
      <p:sp>
        <p:nvSpPr>
          <p:cNvPr id="8" name="TextBox 7">
            <a:extLst>
              <a:ext uri="{FF2B5EF4-FFF2-40B4-BE49-F238E27FC236}">
                <a16:creationId xmlns:a16="http://schemas.microsoft.com/office/drawing/2014/main" id="{C0393BF4-14C3-A81B-00D8-2B3584C131C0}"/>
              </a:ext>
            </a:extLst>
          </p:cNvPr>
          <p:cNvSpPr txBox="1"/>
          <p:nvPr/>
        </p:nvSpPr>
        <p:spPr>
          <a:xfrm>
            <a:off x="5614557" y="1936118"/>
            <a:ext cx="1812565" cy="338554"/>
          </a:xfrm>
          <a:prstGeom prst="rect">
            <a:avLst/>
          </a:prstGeom>
          <a:noFill/>
          <a:ln>
            <a:solidFill>
              <a:schemeClr val="tx1"/>
            </a:solidFill>
          </a:ln>
        </p:spPr>
        <p:txBody>
          <a:bodyPr wrap="square" rtlCol="0">
            <a:spAutoFit/>
          </a:bodyPr>
          <a:lstStyle/>
          <a:p>
            <a:pPr algn="ctr"/>
            <a:r>
              <a:rPr lang="en-US" sz="1600" dirty="0"/>
              <a:t>Affordable Care Act</a:t>
            </a:r>
            <a:endParaRPr lang="en-US" sz="1200" dirty="0"/>
          </a:p>
        </p:txBody>
      </p:sp>
      <p:sp>
        <p:nvSpPr>
          <p:cNvPr id="9" name="TextBox 8">
            <a:extLst>
              <a:ext uri="{FF2B5EF4-FFF2-40B4-BE49-F238E27FC236}">
                <a16:creationId xmlns:a16="http://schemas.microsoft.com/office/drawing/2014/main" id="{43EDE2CF-78AB-CAAF-4493-003A80E01606}"/>
              </a:ext>
            </a:extLst>
          </p:cNvPr>
          <p:cNvSpPr txBox="1"/>
          <p:nvPr/>
        </p:nvSpPr>
        <p:spPr>
          <a:xfrm>
            <a:off x="8255706" y="2087033"/>
            <a:ext cx="2043670" cy="338554"/>
          </a:xfrm>
          <a:prstGeom prst="rect">
            <a:avLst/>
          </a:prstGeom>
          <a:noFill/>
          <a:ln>
            <a:solidFill>
              <a:schemeClr val="tx1"/>
            </a:solidFill>
          </a:ln>
        </p:spPr>
        <p:txBody>
          <a:bodyPr wrap="square" rtlCol="0">
            <a:spAutoFit/>
          </a:bodyPr>
          <a:lstStyle/>
          <a:p>
            <a:pPr algn="ctr"/>
            <a:r>
              <a:rPr lang="en-US" sz="1600" dirty="0"/>
              <a:t>Medicaid</a:t>
            </a:r>
            <a:endParaRPr lang="en-US" sz="1200" dirty="0"/>
          </a:p>
        </p:txBody>
      </p:sp>
      <p:sp>
        <p:nvSpPr>
          <p:cNvPr id="10" name="TextBox 9">
            <a:extLst>
              <a:ext uri="{FF2B5EF4-FFF2-40B4-BE49-F238E27FC236}">
                <a16:creationId xmlns:a16="http://schemas.microsoft.com/office/drawing/2014/main" id="{5B214AF6-9C85-0208-06F2-67D0863C64C6}"/>
              </a:ext>
            </a:extLst>
          </p:cNvPr>
          <p:cNvSpPr txBox="1"/>
          <p:nvPr/>
        </p:nvSpPr>
        <p:spPr>
          <a:xfrm>
            <a:off x="3624431" y="2415508"/>
            <a:ext cx="1743291" cy="338554"/>
          </a:xfrm>
          <a:prstGeom prst="rect">
            <a:avLst/>
          </a:prstGeom>
          <a:noFill/>
          <a:ln>
            <a:solidFill>
              <a:schemeClr val="tx1"/>
            </a:solidFill>
          </a:ln>
        </p:spPr>
        <p:txBody>
          <a:bodyPr wrap="square" rtlCol="0">
            <a:spAutoFit/>
          </a:bodyPr>
          <a:lstStyle/>
          <a:p>
            <a:pPr algn="ctr"/>
            <a:r>
              <a:rPr lang="en-US" sz="1600" dirty="0"/>
              <a:t>Medicare</a:t>
            </a:r>
            <a:endParaRPr lang="en-US" sz="1200" dirty="0"/>
          </a:p>
        </p:txBody>
      </p:sp>
      <p:sp>
        <p:nvSpPr>
          <p:cNvPr id="16" name="TextBox 15">
            <a:extLst>
              <a:ext uri="{FF2B5EF4-FFF2-40B4-BE49-F238E27FC236}">
                <a16:creationId xmlns:a16="http://schemas.microsoft.com/office/drawing/2014/main" id="{CA226863-757B-B427-5CCF-D4A2E8679CF5}"/>
              </a:ext>
            </a:extLst>
          </p:cNvPr>
          <p:cNvSpPr txBox="1"/>
          <p:nvPr/>
        </p:nvSpPr>
        <p:spPr>
          <a:xfrm>
            <a:off x="8256157" y="2370413"/>
            <a:ext cx="2043670" cy="338554"/>
          </a:xfrm>
          <a:prstGeom prst="rect">
            <a:avLst/>
          </a:prstGeom>
          <a:noFill/>
          <a:ln>
            <a:solidFill>
              <a:schemeClr val="tx1"/>
            </a:solidFill>
          </a:ln>
        </p:spPr>
        <p:txBody>
          <a:bodyPr wrap="square" rtlCol="0">
            <a:spAutoFit/>
          </a:bodyPr>
          <a:lstStyle/>
          <a:p>
            <a:pPr algn="ctr"/>
            <a:r>
              <a:rPr lang="en-US" sz="1600" dirty="0"/>
              <a:t>State Administration</a:t>
            </a:r>
            <a:endParaRPr lang="en-US" sz="1200" dirty="0"/>
          </a:p>
        </p:txBody>
      </p:sp>
      <p:sp>
        <p:nvSpPr>
          <p:cNvPr id="17" name="TextBox 16">
            <a:extLst>
              <a:ext uri="{FF2B5EF4-FFF2-40B4-BE49-F238E27FC236}">
                <a16:creationId xmlns:a16="http://schemas.microsoft.com/office/drawing/2014/main" id="{3A952CB1-9EB6-6060-51E7-6576780599FE}"/>
              </a:ext>
            </a:extLst>
          </p:cNvPr>
          <p:cNvSpPr txBox="1"/>
          <p:nvPr/>
        </p:nvSpPr>
        <p:spPr>
          <a:xfrm>
            <a:off x="2200577" y="1741093"/>
            <a:ext cx="1273665" cy="584775"/>
          </a:xfrm>
          <a:prstGeom prst="rect">
            <a:avLst/>
          </a:prstGeom>
          <a:noFill/>
          <a:ln>
            <a:solidFill>
              <a:schemeClr val="tx1"/>
            </a:solidFill>
          </a:ln>
        </p:spPr>
        <p:txBody>
          <a:bodyPr wrap="square" rtlCol="0">
            <a:spAutoFit/>
          </a:bodyPr>
          <a:lstStyle/>
          <a:p>
            <a:pPr algn="ctr"/>
            <a:r>
              <a:rPr lang="en-US" sz="1600" dirty="0"/>
              <a:t>General Public</a:t>
            </a:r>
            <a:endParaRPr lang="en-US" sz="1200" dirty="0"/>
          </a:p>
        </p:txBody>
      </p:sp>
      <p:sp>
        <p:nvSpPr>
          <p:cNvPr id="18" name="TextBox 17">
            <a:extLst>
              <a:ext uri="{FF2B5EF4-FFF2-40B4-BE49-F238E27FC236}">
                <a16:creationId xmlns:a16="http://schemas.microsoft.com/office/drawing/2014/main" id="{A59F5479-657D-B999-88E2-CA84EAB1F02B}"/>
              </a:ext>
            </a:extLst>
          </p:cNvPr>
          <p:cNvSpPr txBox="1"/>
          <p:nvPr/>
        </p:nvSpPr>
        <p:spPr>
          <a:xfrm>
            <a:off x="7832813" y="3023722"/>
            <a:ext cx="1516379" cy="584775"/>
          </a:xfrm>
          <a:prstGeom prst="rect">
            <a:avLst/>
          </a:prstGeom>
          <a:noFill/>
          <a:ln>
            <a:solidFill>
              <a:schemeClr val="tx1"/>
            </a:solidFill>
          </a:ln>
        </p:spPr>
        <p:txBody>
          <a:bodyPr wrap="square" rtlCol="0">
            <a:spAutoFit/>
          </a:bodyPr>
          <a:lstStyle/>
          <a:p>
            <a:pPr algn="ctr"/>
            <a:r>
              <a:rPr lang="en-US" sz="1600" dirty="0"/>
              <a:t>Some </a:t>
            </a:r>
          </a:p>
          <a:p>
            <a:pPr algn="ctr"/>
            <a:r>
              <a:rPr lang="en-US" sz="1600" dirty="0"/>
              <a:t>State Agencies</a:t>
            </a:r>
            <a:endParaRPr lang="en-US" sz="1200" dirty="0"/>
          </a:p>
        </p:txBody>
      </p:sp>
      <p:sp>
        <p:nvSpPr>
          <p:cNvPr id="19" name="TextBox 18">
            <a:extLst>
              <a:ext uri="{FF2B5EF4-FFF2-40B4-BE49-F238E27FC236}">
                <a16:creationId xmlns:a16="http://schemas.microsoft.com/office/drawing/2014/main" id="{D2FCC18D-CB7E-A818-EE09-547236D6D51E}"/>
              </a:ext>
            </a:extLst>
          </p:cNvPr>
          <p:cNvSpPr txBox="1"/>
          <p:nvPr/>
        </p:nvSpPr>
        <p:spPr>
          <a:xfrm>
            <a:off x="3282318" y="3875461"/>
            <a:ext cx="1516379" cy="830997"/>
          </a:xfrm>
          <a:prstGeom prst="rect">
            <a:avLst/>
          </a:prstGeom>
          <a:noFill/>
          <a:ln>
            <a:solidFill>
              <a:schemeClr val="tx1"/>
            </a:solidFill>
          </a:ln>
        </p:spPr>
        <p:txBody>
          <a:bodyPr wrap="square" rtlCol="0">
            <a:spAutoFit/>
          </a:bodyPr>
          <a:lstStyle/>
          <a:p>
            <a:pPr algn="ctr"/>
            <a:r>
              <a:rPr lang="en-US" sz="1600" dirty="0"/>
              <a:t>Many </a:t>
            </a:r>
          </a:p>
          <a:p>
            <a:pPr algn="ctr"/>
            <a:r>
              <a:rPr lang="en-US" sz="1600" dirty="0"/>
              <a:t>Insurance companies</a:t>
            </a:r>
            <a:endParaRPr lang="en-US" sz="1200" dirty="0"/>
          </a:p>
        </p:txBody>
      </p:sp>
      <p:sp>
        <p:nvSpPr>
          <p:cNvPr id="20" name="TextBox 19">
            <a:extLst>
              <a:ext uri="{FF2B5EF4-FFF2-40B4-BE49-F238E27FC236}">
                <a16:creationId xmlns:a16="http://schemas.microsoft.com/office/drawing/2014/main" id="{8B8ECA22-0CA0-95B8-EDFF-F80199BBC89C}"/>
              </a:ext>
            </a:extLst>
          </p:cNvPr>
          <p:cNvSpPr txBox="1"/>
          <p:nvPr/>
        </p:nvSpPr>
        <p:spPr>
          <a:xfrm>
            <a:off x="7811370" y="3875461"/>
            <a:ext cx="1516379" cy="830997"/>
          </a:xfrm>
          <a:prstGeom prst="rect">
            <a:avLst/>
          </a:prstGeom>
          <a:noFill/>
          <a:ln>
            <a:solidFill>
              <a:schemeClr val="tx1"/>
            </a:solidFill>
          </a:ln>
        </p:spPr>
        <p:txBody>
          <a:bodyPr wrap="square" rtlCol="0">
            <a:spAutoFit/>
          </a:bodyPr>
          <a:lstStyle/>
          <a:p>
            <a:pPr algn="ctr"/>
            <a:r>
              <a:rPr lang="en-US" sz="1600" dirty="0"/>
              <a:t>Some </a:t>
            </a:r>
          </a:p>
          <a:p>
            <a:pPr algn="ctr"/>
            <a:r>
              <a:rPr lang="en-US" sz="1600" dirty="0"/>
              <a:t>Regional/Local Agencies</a:t>
            </a:r>
            <a:endParaRPr lang="en-US" sz="1200" dirty="0"/>
          </a:p>
        </p:txBody>
      </p:sp>
      <p:sp>
        <p:nvSpPr>
          <p:cNvPr id="21" name="TextBox 20">
            <a:extLst>
              <a:ext uri="{FF2B5EF4-FFF2-40B4-BE49-F238E27FC236}">
                <a16:creationId xmlns:a16="http://schemas.microsoft.com/office/drawing/2014/main" id="{7DF7530F-4060-E198-4181-48C08586D169}"/>
              </a:ext>
            </a:extLst>
          </p:cNvPr>
          <p:cNvSpPr txBox="1"/>
          <p:nvPr/>
        </p:nvSpPr>
        <p:spPr>
          <a:xfrm>
            <a:off x="751092" y="3875461"/>
            <a:ext cx="1516379" cy="830997"/>
          </a:xfrm>
          <a:prstGeom prst="rect">
            <a:avLst/>
          </a:prstGeom>
          <a:noFill/>
          <a:ln>
            <a:solidFill>
              <a:schemeClr val="tx1"/>
            </a:solidFill>
          </a:ln>
        </p:spPr>
        <p:txBody>
          <a:bodyPr wrap="square" rtlCol="0">
            <a:spAutoFit/>
          </a:bodyPr>
          <a:lstStyle/>
          <a:p>
            <a:pPr algn="ctr"/>
            <a:r>
              <a:rPr lang="en-US" sz="1600" dirty="0"/>
              <a:t>Some </a:t>
            </a:r>
          </a:p>
          <a:p>
            <a:pPr algn="ctr"/>
            <a:r>
              <a:rPr lang="en-US" sz="1600" dirty="0"/>
              <a:t>Insurance</a:t>
            </a:r>
          </a:p>
          <a:p>
            <a:pPr algn="ctr"/>
            <a:r>
              <a:rPr lang="en-US" sz="1600" dirty="0"/>
              <a:t>Companies</a:t>
            </a:r>
            <a:endParaRPr lang="en-US" sz="1200" dirty="0"/>
          </a:p>
        </p:txBody>
      </p:sp>
      <p:sp>
        <p:nvSpPr>
          <p:cNvPr id="22" name="TextBox 21">
            <a:extLst>
              <a:ext uri="{FF2B5EF4-FFF2-40B4-BE49-F238E27FC236}">
                <a16:creationId xmlns:a16="http://schemas.microsoft.com/office/drawing/2014/main" id="{6B9C1FEE-A703-1DF5-4F9C-68A90C217C97}"/>
              </a:ext>
            </a:extLst>
          </p:cNvPr>
          <p:cNvSpPr txBox="1"/>
          <p:nvPr/>
        </p:nvSpPr>
        <p:spPr>
          <a:xfrm>
            <a:off x="768499" y="4940080"/>
            <a:ext cx="1516379" cy="584775"/>
          </a:xfrm>
          <a:prstGeom prst="rect">
            <a:avLst/>
          </a:prstGeom>
          <a:noFill/>
          <a:ln>
            <a:solidFill>
              <a:schemeClr val="tx1"/>
            </a:solidFill>
          </a:ln>
        </p:spPr>
        <p:txBody>
          <a:bodyPr wrap="square" rtlCol="0">
            <a:spAutoFit/>
          </a:bodyPr>
          <a:lstStyle/>
          <a:p>
            <a:pPr algn="ctr"/>
            <a:r>
              <a:rPr lang="en-US" sz="1600" dirty="0"/>
              <a:t>Some </a:t>
            </a:r>
          </a:p>
          <a:p>
            <a:pPr algn="ctr"/>
            <a:r>
              <a:rPr lang="en-US" sz="1600" dirty="0"/>
              <a:t>Providers</a:t>
            </a:r>
            <a:endParaRPr lang="en-US" sz="1200" dirty="0"/>
          </a:p>
        </p:txBody>
      </p:sp>
      <p:sp>
        <p:nvSpPr>
          <p:cNvPr id="23" name="TextBox 22">
            <a:extLst>
              <a:ext uri="{FF2B5EF4-FFF2-40B4-BE49-F238E27FC236}">
                <a16:creationId xmlns:a16="http://schemas.microsoft.com/office/drawing/2014/main" id="{0C58BF91-11BB-62B2-31B1-E7592581A252}"/>
              </a:ext>
            </a:extLst>
          </p:cNvPr>
          <p:cNvSpPr txBox="1"/>
          <p:nvPr/>
        </p:nvSpPr>
        <p:spPr>
          <a:xfrm>
            <a:off x="3313841" y="4940080"/>
            <a:ext cx="1516379" cy="584775"/>
          </a:xfrm>
          <a:prstGeom prst="rect">
            <a:avLst/>
          </a:prstGeom>
          <a:noFill/>
          <a:ln>
            <a:solidFill>
              <a:schemeClr val="tx1"/>
            </a:solidFill>
          </a:ln>
        </p:spPr>
        <p:txBody>
          <a:bodyPr wrap="square" rtlCol="0">
            <a:spAutoFit/>
          </a:bodyPr>
          <a:lstStyle/>
          <a:p>
            <a:pPr algn="ctr"/>
            <a:r>
              <a:rPr lang="en-US" sz="1600" dirty="0"/>
              <a:t>Many </a:t>
            </a:r>
          </a:p>
          <a:p>
            <a:pPr algn="ctr"/>
            <a:r>
              <a:rPr lang="en-US" sz="1600" dirty="0"/>
              <a:t>Providers</a:t>
            </a:r>
            <a:endParaRPr lang="en-US" sz="1200" dirty="0"/>
          </a:p>
        </p:txBody>
      </p:sp>
      <p:cxnSp>
        <p:nvCxnSpPr>
          <p:cNvPr id="25" name="Straight Arrow Connector 24">
            <a:extLst>
              <a:ext uri="{FF2B5EF4-FFF2-40B4-BE49-F238E27FC236}">
                <a16:creationId xmlns:a16="http://schemas.microsoft.com/office/drawing/2014/main" id="{2D7F1C8D-E79A-05BE-CD3A-598380D0ED8E}"/>
              </a:ext>
            </a:extLst>
          </p:cNvPr>
          <p:cNvCxnSpPr>
            <a:cxnSpLocks/>
            <a:stCxn id="10" idx="0"/>
            <a:endCxn id="6" idx="1"/>
          </p:cNvCxnSpPr>
          <p:nvPr/>
        </p:nvCxnSpPr>
        <p:spPr>
          <a:xfrm flipV="1">
            <a:off x="4496077" y="1536032"/>
            <a:ext cx="692018" cy="879476"/>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A53CB573-37DE-8C66-0BDB-FEC757A0CB99}"/>
              </a:ext>
            </a:extLst>
          </p:cNvPr>
          <p:cNvCxnSpPr>
            <a:cxnSpLocks/>
            <a:stCxn id="33" idx="0"/>
            <a:endCxn id="39" idx="2"/>
          </p:cNvCxnSpPr>
          <p:nvPr/>
        </p:nvCxnSpPr>
        <p:spPr>
          <a:xfrm flipV="1">
            <a:off x="1608606" y="1481628"/>
            <a:ext cx="53555" cy="1058062"/>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77950C08-3460-F31A-A1EF-A38010914AB6}"/>
              </a:ext>
            </a:extLst>
          </p:cNvPr>
          <p:cNvCxnSpPr>
            <a:cxnSpLocks/>
            <a:stCxn id="17" idx="3"/>
            <a:endCxn id="4" idx="1"/>
          </p:cNvCxnSpPr>
          <p:nvPr/>
        </p:nvCxnSpPr>
        <p:spPr>
          <a:xfrm flipV="1">
            <a:off x="3474242" y="884423"/>
            <a:ext cx="1713853" cy="1149058"/>
          </a:xfrm>
          <a:prstGeom prst="straightConnector1">
            <a:avLst/>
          </a:prstGeom>
          <a:ln>
            <a:solidFill>
              <a:schemeClr val="accent1"/>
            </a:solidFill>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D9D8514D-7787-CC31-D310-2950978E2CD7}"/>
              </a:ext>
            </a:extLst>
          </p:cNvPr>
          <p:cNvCxnSpPr>
            <a:cxnSpLocks/>
            <a:stCxn id="21" idx="0"/>
            <a:endCxn id="33" idx="2"/>
          </p:cNvCxnSpPr>
          <p:nvPr/>
        </p:nvCxnSpPr>
        <p:spPr>
          <a:xfrm flipV="1">
            <a:off x="1509282" y="2878244"/>
            <a:ext cx="99324" cy="997217"/>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9" name="Straight Arrow Connector 28">
            <a:extLst>
              <a:ext uri="{FF2B5EF4-FFF2-40B4-BE49-F238E27FC236}">
                <a16:creationId xmlns:a16="http://schemas.microsoft.com/office/drawing/2014/main" id="{11199285-4192-DA3A-CBD1-0DDBA7DD7464}"/>
              </a:ext>
            </a:extLst>
          </p:cNvPr>
          <p:cNvCxnSpPr>
            <a:cxnSpLocks/>
            <a:stCxn id="9" idx="1"/>
            <a:endCxn id="6" idx="3"/>
          </p:cNvCxnSpPr>
          <p:nvPr/>
        </p:nvCxnSpPr>
        <p:spPr>
          <a:xfrm flipH="1" flipV="1">
            <a:off x="7542675" y="1536032"/>
            <a:ext cx="713031" cy="720278"/>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5DFBE7BD-99D5-F963-3B48-0B6365894A10}"/>
              </a:ext>
            </a:extLst>
          </p:cNvPr>
          <p:cNvSpPr txBox="1"/>
          <p:nvPr/>
        </p:nvSpPr>
        <p:spPr>
          <a:xfrm>
            <a:off x="971773" y="2539690"/>
            <a:ext cx="1273665" cy="338554"/>
          </a:xfrm>
          <a:prstGeom prst="rect">
            <a:avLst/>
          </a:prstGeom>
          <a:noFill/>
          <a:ln>
            <a:solidFill>
              <a:schemeClr val="tx1"/>
            </a:solidFill>
          </a:ln>
        </p:spPr>
        <p:txBody>
          <a:bodyPr wrap="square" rtlCol="0">
            <a:spAutoFit/>
          </a:bodyPr>
          <a:lstStyle/>
          <a:p>
            <a:pPr algn="ctr"/>
            <a:r>
              <a:rPr lang="en-US" sz="1600" dirty="0"/>
              <a:t>Employers</a:t>
            </a:r>
            <a:endParaRPr lang="en-US" sz="1200" dirty="0"/>
          </a:p>
        </p:txBody>
      </p:sp>
      <p:sp>
        <p:nvSpPr>
          <p:cNvPr id="39" name="TextBox 38">
            <a:extLst>
              <a:ext uri="{FF2B5EF4-FFF2-40B4-BE49-F238E27FC236}">
                <a16:creationId xmlns:a16="http://schemas.microsoft.com/office/drawing/2014/main" id="{828D5558-154E-BEAD-E206-B432A558ACB1}"/>
              </a:ext>
            </a:extLst>
          </p:cNvPr>
          <p:cNvSpPr txBox="1"/>
          <p:nvPr/>
        </p:nvSpPr>
        <p:spPr>
          <a:xfrm>
            <a:off x="1025328" y="896853"/>
            <a:ext cx="1273665" cy="584775"/>
          </a:xfrm>
          <a:prstGeom prst="rect">
            <a:avLst/>
          </a:prstGeom>
          <a:noFill/>
          <a:ln>
            <a:solidFill>
              <a:schemeClr val="tx1"/>
            </a:solidFill>
          </a:ln>
        </p:spPr>
        <p:txBody>
          <a:bodyPr wrap="square" rtlCol="0">
            <a:spAutoFit/>
          </a:bodyPr>
          <a:lstStyle/>
          <a:p>
            <a:pPr algn="ctr"/>
            <a:r>
              <a:rPr lang="en-US" sz="1600" dirty="0"/>
              <a:t>Employees &amp; Unions</a:t>
            </a:r>
            <a:endParaRPr lang="en-US" sz="1200" dirty="0"/>
          </a:p>
        </p:txBody>
      </p:sp>
      <p:cxnSp>
        <p:nvCxnSpPr>
          <p:cNvPr id="44" name="Straight Arrow Connector 43">
            <a:extLst>
              <a:ext uri="{FF2B5EF4-FFF2-40B4-BE49-F238E27FC236}">
                <a16:creationId xmlns:a16="http://schemas.microsoft.com/office/drawing/2014/main" id="{D0773D67-0ED4-4FA7-DBEA-0D25B3538CA5}"/>
              </a:ext>
            </a:extLst>
          </p:cNvPr>
          <p:cNvCxnSpPr>
            <a:cxnSpLocks/>
            <a:stCxn id="19" idx="0"/>
            <a:endCxn id="10" idx="2"/>
          </p:cNvCxnSpPr>
          <p:nvPr/>
        </p:nvCxnSpPr>
        <p:spPr>
          <a:xfrm flipV="1">
            <a:off x="4040508" y="2754062"/>
            <a:ext cx="455569" cy="1121399"/>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C6B5222E-361A-7DAF-9F61-6A1C81C213B8}"/>
              </a:ext>
            </a:extLst>
          </p:cNvPr>
          <p:cNvCxnSpPr>
            <a:cxnSpLocks/>
            <a:endCxn id="16" idx="1"/>
          </p:cNvCxnSpPr>
          <p:nvPr/>
        </p:nvCxnSpPr>
        <p:spPr>
          <a:xfrm flipV="1">
            <a:off x="4798697" y="2580256"/>
            <a:ext cx="3457460" cy="1295205"/>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6" name="Straight Arrow Connector 45">
            <a:extLst>
              <a:ext uri="{FF2B5EF4-FFF2-40B4-BE49-F238E27FC236}">
                <a16:creationId xmlns:a16="http://schemas.microsoft.com/office/drawing/2014/main" id="{13EC5A80-0ACE-2973-D623-20C309EDEE33}"/>
              </a:ext>
            </a:extLst>
          </p:cNvPr>
          <p:cNvCxnSpPr>
            <a:cxnSpLocks/>
            <a:endCxn id="17" idx="2"/>
          </p:cNvCxnSpPr>
          <p:nvPr/>
        </p:nvCxnSpPr>
        <p:spPr>
          <a:xfrm flipH="1" flipV="1">
            <a:off x="2837410" y="2325868"/>
            <a:ext cx="814866" cy="1549593"/>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7" name="Straight Arrow Connector 46">
            <a:extLst>
              <a:ext uri="{FF2B5EF4-FFF2-40B4-BE49-F238E27FC236}">
                <a16:creationId xmlns:a16="http://schemas.microsoft.com/office/drawing/2014/main" id="{28AB2980-DA01-E0F0-E2E1-2B0E605F8B94}"/>
              </a:ext>
            </a:extLst>
          </p:cNvPr>
          <p:cNvCxnSpPr>
            <a:cxnSpLocks/>
            <a:stCxn id="39" idx="3"/>
            <a:endCxn id="4" idx="1"/>
          </p:cNvCxnSpPr>
          <p:nvPr/>
        </p:nvCxnSpPr>
        <p:spPr>
          <a:xfrm flipV="1">
            <a:off x="2298993" y="884423"/>
            <a:ext cx="2889102" cy="304818"/>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8" name="Straight Arrow Connector 47">
            <a:extLst>
              <a:ext uri="{FF2B5EF4-FFF2-40B4-BE49-F238E27FC236}">
                <a16:creationId xmlns:a16="http://schemas.microsoft.com/office/drawing/2014/main" id="{27950737-7344-4B3F-ECC2-A9FFFE2977D5}"/>
              </a:ext>
            </a:extLst>
          </p:cNvPr>
          <p:cNvCxnSpPr>
            <a:cxnSpLocks/>
            <a:stCxn id="22" idx="0"/>
            <a:endCxn id="21" idx="2"/>
          </p:cNvCxnSpPr>
          <p:nvPr/>
        </p:nvCxnSpPr>
        <p:spPr>
          <a:xfrm flipH="1" flipV="1">
            <a:off x="1509282" y="4706458"/>
            <a:ext cx="17407" cy="233622"/>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61" name="Straight Arrow Connector 60">
            <a:extLst>
              <a:ext uri="{FF2B5EF4-FFF2-40B4-BE49-F238E27FC236}">
                <a16:creationId xmlns:a16="http://schemas.microsoft.com/office/drawing/2014/main" id="{5E59E5D7-B15A-B205-6061-9DDA77581E1A}"/>
              </a:ext>
            </a:extLst>
          </p:cNvPr>
          <p:cNvCxnSpPr>
            <a:cxnSpLocks/>
            <a:stCxn id="6" idx="0"/>
            <a:endCxn id="4" idx="2"/>
          </p:cNvCxnSpPr>
          <p:nvPr/>
        </p:nvCxnSpPr>
        <p:spPr>
          <a:xfrm flipV="1">
            <a:off x="6365385" y="1053700"/>
            <a:ext cx="0" cy="313055"/>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62" name="Straight Arrow Connector 61">
            <a:extLst>
              <a:ext uri="{FF2B5EF4-FFF2-40B4-BE49-F238E27FC236}">
                <a16:creationId xmlns:a16="http://schemas.microsoft.com/office/drawing/2014/main" id="{04F016C0-1728-83A3-E111-0E2ED9C37918}"/>
              </a:ext>
            </a:extLst>
          </p:cNvPr>
          <p:cNvCxnSpPr>
            <a:cxnSpLocks/>
            <a:stCxn id="70" idx="0"/>
          </p:cNvCxnSpPr>
          <p:nvPr/>
        </p:nvCxnSpPr>
        <p:spPr>
          <a:xfrm flipH="1" flipV="1">
            <a:off x="9484898" y="2708967"/>
            <a:ext cx="1180169" cy="1166494"/>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63" name="Straight Arrow Connector 62">
            <a:extLst>
              <a:ext uri="{FF2B5EF4-FFF2-40B4-BE49-F238E27FC236}">
                <a16:creationId xmlns:a16="http://schemas.microsoft.com/office/drawing/2014/main" id="{F53E311C-2D8A-8C19-B64F-42DFF4139114}"/>
              </a:ext>
            </a:extLst>
          </p:cNvPr>
          <p:cNvCxnSpPr>
            <a:cxnSpLocks/>
            <a:stCxn id="73" idx="0"/>
            <a:endCxn id="20" idx="2"/>
          </p:cNvCxnSpPr>
          <p:nvPr/>
        </p:nvCxnSpPr>
        <p:spPr>
          <a:xfrm flipH="1" flipV="1">
            <a:off x="8569560" y="4706458"/>
            <a:ext cx="20953" cy="233622"/>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64" name="Straight Arrow Connector 63">
            <a:extLst>
              <a:ext uri="{FF2B5EF4-FFF2-40B4-BE49-F238E27FC236}">
                <a16:creationId xmlns:a16="http://schemas.microsoft.com/office/drawing/2014/main" id="{6DAE958A-5D4B-6930-E672-C5930ACFDF28}"/>
              </a:ext>
            </a:extLst>
          </p:cNvPr>
          <p:cNvCxnSpPr>
            <a:cxnSpLocks/>
            <a:endCxn id="18" idx="1"/>
          </p:cNvCxnSpPr>
          <p:nvPr/>
        </p:nvCxnSpPr>
        <p:spPr>
          <a:xfrm flipV="1">
            <a:off x="6684329" y="3316110"/>
            <a:ext cx="1148484" cy="565908"/>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70" name="TextBox 69">
            <a:extLst>
              <a:ext uri="{FF2B5EF4-FFF2-40B4-BE49-F238E27FC236}">
                <a16:creationId xmlns:a16="http://schemas.microsoft.com/office/drawing/2014/main" id="{77EF7D1B-F2A1-569F-94E1-667468455D94}"/>
              </a:ext>
            </a:extLst>
          </p:cNvPr>
          <p:cNvSpPr txBox="1"/>
          <p:nvPr/>
        </p:nvSpPr>
        <p:spPr>
          <a:xfrm>
            <a:off x="9906877" y="3875461"/>
            <a:ext cx="1516379" cy="830997"/>
          </a:xfrm>
          <a:prstGeom prst="rect">
            <a:avLst/>
          </a:prstGeom>
          <a:noFill/>
          <a:ln>
            <a:solidFill>
              <a:schemeClr val="tx1"/>
            </a:solidFill>
          </a:ln>
        </p:spPr>
        <p:txBody>
          <a:bodyPr wrap="square" rtlCol="0">
            <a:spAutoFit/>
          </a:bodyPr>
          <a:lstStyle/>
          <a:p>
            <a:pPr algn="ctr"/>
            <a:r>
              <a:rPr lang="en-US" sz="1600" dirty="0"/>
              <a:t>Many </a:t>
            </a:r>
          </a:p>
          <a:p>
            <a:pPr algn="ctr"/>
            <a:r>
              <a:rPr lang="en-US" sz="1600" dirty="0"/>
              <a:t>Insurance</a:t>
            </a:r>
          </a:p>
          <a:p>
            <a:pPr algn="ctr"/>
            <a:r>
              <a:rPr lang="en-US" sz="1600" dirty="0"/>
              <a:t>Companies</a:t>
            </a:r>
            <a:endParaRPr lang="en-US" sz="1200" dirty="0"/>
          </a:p>
        </p:txBody>
      </p:sp>
      <p:sp>
        <p:nvSpPr>
          <p:cNvPr id="71" name="TextBox 70">
            <a:extLst>
              <a:ext uri="{FF2B5EF4-FFF2-40B4-BE49-F238E27FC236}">
                <a16:creationId xmlns:a16="http://schemas.microsoft.com/office/drawing/2014/main" id="{CD98EE95-CF24-08AA-A9B1-BD40E92B889F}"/>
              </a:ext>
            </a:extLst>
          </p:cNvPr>
          <p:cNvSpPr txBox="1"/>
          <p:nvPr/>
        </p:nvSpPr>
        <p:spPr>
          <a:xfrm>
            <a:off x="9920373" y="4940080"/>
            <a:ext cx="1516379" cy="584775"/>
          </a:xfrm>
          <a:prstGeom prst="rect">
            <a:avLst/>
          </a:prstGeom>
          <a:noFill/>
          <a:ln>
            <a:solidFill>
              <a:schemeClr val="tx1"/>
            </a:solidFill>
          </a:ln>
        </p:spPr>
        <p:txBody>
          <a:bodyPr wrap="square" rtlCol="0">
            <a:spAutoFit/>
          </a:bodyPr>
          <a:lstStyle/>
          <a:p>
            <a:pPr algn="ctr"/>
            <a:r>
              <a:rPr lang="en-US" sz="1600" dirty="0"/>
              <a:t>Some </a:t>
            </a:r>
          </a:p>
          <a:p>
            <a:pPr algn="ctr"/>
            <a:r>
              <a:rPr lang="en-US" sz="1600" dirty="0"/>
              <a:t>Providers</a:t>
            </a:r>
            <a:endParaRPr lang="en-US" sz="1200" dirty="0"/>
          </a:p>
        </p:txBody>
      </p:sp>
      <p:cxnSp>
        <p:nvCxnSpPr>
          <p:cNvPr id="72" name="Straight Arrow Connector 71">
            <a:extLst>
              <a:ext uri="{FF2B5EF4-FFF2-40B4-BE49-F238E27FC236}">
                <a16:creationId xmlns:a16="http://schemas.microsoft.com/office/drawing/2014/main" id="{9F9FC82B-C9A3-AC4B-95AA-F5BF22CA885D}"/>
              </a:ext>
            </a:extLst>
          </p:cNvPr>
          <p:cNvCxnSpPr>
            <a:cxnSpLocks/>
            <a:stCxn id="71" idx="0"/>
            <a:endCxn id="70" idx="2"/>
          </p:cNvCxnSpPr>
          <p:nvPr/>
        </p:nvCxnSpPr>
        <p:spPr>
          <a:xfrm flipH="1" flipV="1">
            <a:off x="10665067" y="4706458"/>
            <a:ext cx="13496" cy="233622"/>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73" name="TextBox 72">
            <a:extLst>
              <a:ext uri="{FF2B5EF4-FFF2-40B4-BE49-F238E27FC236}">
                <a16:creationId xmlns:a16="http://schemas.microsoft.com/office/drawing/2014/main" id="{B51E4C21-E7D4-8E63-B106-136684C2D205}"/>
              </a:ext>
            </a:extLst>
          </p:cNvPr>
          <p:cNvSpPr txBox="1"/>
          <p:nvPr/>
        </p:nvSpPr>
        <p:spPr>
          <a:xfrm>
            <a:off x="7832323" y="4940080"/>
            <a:ext cx="1516379" cy="584775"/>
          </a:xfrm>
          <a:prstGeom prst="rect">
            <a:avLst/>
          </a:prstGeom>
          <a:noFill/>
          <a:ln>
            <a:solidFill>
              <a:schemeClr val="tx1"/>
            </a:solidFill>
          </a:ln>
        </p:spPr>
        <p:txBody>
          <a:bodyPr wrap="square" rtlCol="0">
            <a:spAutoFit/>
          </a:bodyPr>
          <a:lstStyle/>
          <a:p>
            <a:pPr algn="ctr"/>
            <a:r>
              <a:rPr lang="en-US" sz="1600" dirty="0"/>
              <a:t>Some </a:t>
            </a:r>
          </a:p>
          <a:p>
            <a:pPr algn="ctr"/>
            <a:r>
              <a:rPr lang="en-US" sz="1600" dirty="0"/>
              <a:t>Providers</a:t>
            </a:r>
            <a:endParaRPr lang="en-US" sz="1200" dirty="0"/>
          </a:p>
        </p:txBody>
      </p:sp>
      <p:sp>
        <p:nvSpPr>
          <p:cNvPr id="105" name="TextBox 104">
            <a:extLst>
              <a:ext uri="{FF2B5EF4-FFF2-40B4-BE49-F238E27FC236}">
                <a16:creationId xmlns:a16="http://schemas.microsoft.com/office/drawing/2014/main" id="{BA464CB1-BE1B-4E7D-5CB5-76499435E3AF}"/>
              </a:ext>
            </a:extLst>
          </p:cNvPr>
          <p:cNvSpPr txBox="1"/>
          <p:nvPr/>
        </p:nvSpPr>
        <p:spPr>
          <a:xfrm>
            <a:off x="5198355" y="4940080"/>
            <a:ext cx="1516379" cy="584775"/>
          </a:xfrm>
          <a:prstGeom prst="rect">
            <a:avLst/>
          </a:prstGeom>
          <a:noFill/>
          <a:ln>
            <a:solidFill>
              <a:schemeClr val="tx1"/>
            </a:solidFill>
          </a:ln>
        </p:spPr>
        <p:txBody>
          <a:bodyPr wrap="square" rtlCol="0">
            <a:spAutoFit/>
          </a:bodyPr>
          <a:lstStyle/>
          <a:p>
            <a:pPr algn="ctr"/>
            <a:r>
              <a:rPr lang="en-US" sz="1600" dirty="0"/>
              <a:t>Some </a:t>
            </a:r>
          </a:p>
          <a:p>
            <a:pPr algn="ctr"/>
            <a:r>
              <a:rPr lang="en-US" sz="1600" dirty="0"/>
              <a:t>Providers</a:t>
            </a:r>
            <a:endParaRPr lang="en-US" sz="1200" dirty="0"/>
          </a:p>
        </p:txBody>
      </p:sp>
      <p:cxnSp>
        <p:nvCxnSpPr>
          <p:cNvPr id="114" name="Straight Arrow Connector 113">
            <a:extLst>
              <a:ext uri="{FF2B5EF4-FFF2-40B4-BE49-F238E27FC236}">
                <a16:creationId xmlns:a16="http://schemas.microsoft.com/office/drawing/2014/main" id="{78A24029-6663-A0E8-F1CE-305EBB141BC4}"/>
              </a:ext>
            </a:extLst>
          </p:cNvPr>
          <p:cNvCxnSpPr>
            <a:cxnSpLocks/>
            <a:endCxn id="125" idx="2"/>
          </p:cNvCxnSpPr>
          <p:nvPr/>
        </p:nvCxnSpPr>
        <p:spPr>
          <a:xfrm flipV="1">
            <a:off x="6315076" y="2836267"/>
            <a:ext cx="198773" cy="1045751"/>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15" name="Straight Arrow Connector 114">
            <a:extLst>
              <a:ext uri="{FF2B5EF4-FFF2-40B4-BE49-F238E27FC236}">
                <a16:creationId xmlns:a16="http://schemas.microsoft.com/office/drawing/2014/main" id="{60297ABC-62DD-5188-BDD6-C95BD383552D}"/>
              </a:ext>
            </a:extLst>
          </p:cNvPr>
          <p:cNvCxnSpPr>
            <a:cxnSpLocks/>
            <a:stCxn id="18" idx="0"/>
          </p:cNvCxnSpPr>
          <p:nvPr/>
        </p:nvCxnSpPr>
        <p:spPr>
          <a:xfrm flipV="1">
            <a:off x="8591003" y="2708967"/>
            <a:ext cx="372690" cy="314755"/>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125" name="TextBox 124">
            <a:extLst>
              <a:ext uri="{FF2B5EF4-FFF2-40B4-BE49-F238E27FC236}">
                <a16:creationId xmlns:a16="http://schemas.microsoft.com/office/drawing/2014/main" id="{2E899486-E29C-F7B0-7244-59125C0367A4}"/>
              </a:ext>
            </a:extLst>
          </p:cNvPr>
          <p:cNvSpPr txBox="1"/>
          <p:nvPr/>
        </p:nvSpPr>
        <p:spPr>
          <a:xfrm>
            <a:off x="5751811" y="2497713"/>
            <a:ext cx="1524075" cy="338554"/>
          </a:xfrm>
          <a:prstGeom prst="rect">
            <a:avLst/>
          </a:prstGeom>
          <a:noFill/>
          <a:ln>
            <a:solidFill>
              <a:schemeClr val="tx1"/>
            </a:solidFill>
          </a:ln>
        </p:spPr>
        <p:txBody>
          <a:bodyPr wrap="square" rtlCol="0">
            <a:spAutoFit/>
          </a:bodyPr>
          <a:lstStyle/>
          <a:p>
            <a:pPr algn="ctr"/>
            <a:r>
              <a:rPr lang="en-US" sz="1600" dirty="0"/>
              <a:t>Some States</a:t>
            </a:r>
            <a:endParaRPr lang="en-US" sz="1200" dirty="0"/>
          </a:p>
        </p:txBody>
      </p:sp>
      <p:sp>
        <p:nvSpPr>
          <p:cNvPr id="137" name="TextBox 136">
            <a:extLst>
              <a:ext uri="{FF2B5EF4-FFF2-40B4-BE49-F238E27FC236}">
                <a16:creationId xmlns:a16="http://schemas.microsoft.com/office/drawing/2014/main" id="{9431409E-2A7E-1722-43F7-5A43F3D7C1A1}"/>
              </a:ext>
            </a:extLst>
          </p:cNvPr>
          <p:cNvSpPr txBox="1"/>
          <p:nvPr/>
        </p:nvSpPr>
        <p:spPr>
          <a:xfrm>
            <a:off x="9912495" y="1222718"/>
            <a:ext cx="2043670" cy="338554"/>
          </a:xfrm>
          <a:prstGeom prst="rect">
            <a:avLst/>
          </a:prstGeom>
          <a:noFill/>
          <a:ln>
            <a:solidFill>
              <a:schemeClr val="tx1"/>
            </a:solidFill>
          </a:ln>
        </p:spPr>
        <p:txBody>
          <a:bodyPr wrap="square" rtlCol="0">
            <a:spAutoFit/>
          </a:bodyPr>
          <a:lstStyle/>
          <a:p>
            <a:pPr algn="ctr"/>
            <a:r>
              <a:rPr lang="en-US" sz="1600" dirty="0"/>
              <a:t>State Legislatures</a:t>
            </a:r>
            <a:endParaRPr lang="en-US" sz="1200" dirty="0"/>
          </a:p>
        </p:txBody>
      </p:sp>
      <p:cxnSp>
        <p:nvCxnSpPr>
          <p:cNvPr id="138" name="Straight Arrow Connector 137">
            <a:extLst>
              <a:ext uri="{FF2B5EF4-FFF2-40B4-BE49-F238E27FC236}">
                <a16:creationId xmlns:a16="http://schemas.microsoft.com/office/drawing/2014/main" id="{62926512-1923-9806-26B6-2F5CAA2AE703}"/>
              </a:ext>
            </a:extLst>
          </p:cNvPr>
          <p:cNvCxnSpPr>
            <a:cxnSpLocks/>
            <a:stCxn id="16" idx="3"/>
            <a:endCxn id="137" idx="2"/>
          </p:cNvCxnSpPr>
          <p:nvPr/>
        </p:nvCxnSpPr>
        <p:spPr>
          <a:xfrm flipV="1">
            <a:off x="10299827" y="1561272"/>
            <a:ext cx="634503" cy="1018984"/>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1" name="Straight Arrow Connector 140">
            <a:extLst>
              <a:ext uri="{FF2B5EF4-FFF2-40B4-BE49-F238E27FC236}">
                <a16:creationId xmlns:a16="http://schemas.microsoft.com/office/drawing/2014/main" id="{8FDF3912-14C2-5E33-3513-8E684A0C99D4}"/>
              </a:ext>
            </a:extLst>
          </p:cNvPr>
          <p:cNvCxnSpPr>
            <a:cxnSpLocks/>
            <a:stCxn id="4" idx="3"/>
            <a:endCxn id="149" idx="1"/>
          </p:cNvCxnSpPr>
          <p:nvPr/>
        </p:nvCxnSpPr>
        <p:spPr>
          <a:xfrm flipV="1">
            <a:off x="7542675" y="391721"/>
            <a:ext cx="1421018" cy="492702"/>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2" name="Straight Arrow Connector 141">
            <a:extLst>
              <a:ext uri="{FF2B5EF4-FFF2-40B4-BE49-F238E27FC236}">
                <a16:creationId xmlns:a16="http://schemas.microsoft.com/office/drawing/2014/main" id="{614631B5-EC83-40CB-AF99-D4FF636DDAAE}"/>
              </a:ext>
            </a:extLst>
          </p:cNvPr>
          <p:cNvCxnSpPr>
            <a:cxnSpLocks/>
            <a:endCxn id="137" idx="2"/>
          </p:cNvCxnSpPr>
          <p:nvPr/>
        </p:nvCxnSpPr>
        <p:spPr>
          <a:xfrm flipV="1">
            <a:off x="10820581" y="1561272"/>
            <a:ext cx="113749" cy="2320746"/>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3" name="Straight Arrow Connector 142">
            <a:extLst>
              <a:ext uri="{FF2B5EF4-FFF2-40B4-BE49-F238E27FC236}">
                <a16:creationId xmlns:a16="http://schemas.microsoft.com/office/drawing/2014/main" id="{DBA0C07E-11C7-D65F-98FE-205D31128F21}"/>
              </a:ext>
            </a:extLst>
          </p:cNvPr>
          <p:cNvCxnSpPr>
            <a:cxnSpLocks/>
          </p:cNvCxnSpPr>
          <p:nvPr/>
        </p:nvCxnSpPr>
        <p:spPr>
          <a:xfrm flipH="1" flipV="1">
            <a:off x="10141527" y="542330"/>
            <a:ext cx="472830" cy="680388"/>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149" name="TextBox 148">
            <a:extLst>
              <a:ext uri="{FF2B5EF4-FFF2-40B4-BE49-F238E27FC236}">
                <a16:creationId xmlns:a16="http://schemas.microsoft.com/office/drawing/2014/main" id="{34D1F2CE-1FCC-0BFB-F33A-219067776D20}"/>
              </a:ext>
            </a:extLst>
          </p:cNvPr>
          <p:cNvSpPr txBox="1"/>
          <p:nvPr/>
        </p:nvSpPr>
        <p:spPr>
          <a:xfrm>
            <a:off x="8963693" y="222444"/>
            <a:ext cx="1859478" cy="338554"/>
          </a:xfrm>
          <a:prstGeom prst="rect">
            <a:avLst/>
          </a:prstGeom>
          <a:noFill/>
          <a:ln>
            <a:solidFill>
              <a:schemeClr val="tx1"/>
            </a:solidFill>
          </a:ln>
        </p:spPr>
        <p:txBody>
          <a:bodyPr wrap="square" rtlCol="0">
            <a:spAutoFit/>
          </a:bodyPr>
          <a:lstStyle/>
          <a:p>
            <a:pPr algn="ctr"/>
            <a:r>
              <a:rPr lang="en-US" sz="1600" dirty="0"/>
              <a:t>Election Doners</a:t>
            </a:r>
            <a:endParaRPr lang="en-US" sz="1200" dirty="0"/>
          </a:p>
        </p:txBody>
      </p:sp>
      <p:cxnSp>
        <p:nvCxnSpPr>
          <p:cNvPr id="172" name="Straight Arrow Connector 171">
            <a:extLst>
              <a:ext uri="{FF2B5EF4-FFF2-40B4-BE49-F238E27FC236}">
                <a16:creationId xmlns:a16="http://schemas.microsoft.com/office/drawing/2014/main" id="{03142E8D-E4EF-065D-5C68-66BCDF493084}"/>
              </a:ext>
            </a:extLst>
          </p:cNvPr>
          <p:cNvCxnSpPr>
            <a:cxnSpLocks/>
            <a:stCxn id="125" idx="0"/>
            <a:endCxn id="8" idx="2"/>
          </p:cNvCxnSpPr>
          <p:nvPr/>
        </p:nvCxnSpPr>
        <p:spPr>
          <a:xfrm flipV="1">
            <a:off x="6513849" y="2274672"/>
            <a:ext cx="6991" cy="22304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6" name="Straight Arrow Connector 175">
            <a:extLst>
              <a:ext uri="{FF2B5EF4-FFF2-40B4-BE49-F238E27FC236}">
                <a16:creationId xmlns:a16="http://schemas.microsoft.com/office/drawing/2014/main" id="{4BB47D4E-37AC-9C78-5360-69278B666481}"/>
              </a:ext>
            </a:extLst>
          </p:cNvPr>
          <p:cNvCxnSpPr>
            <a:cxnSpLocks/>
            <a:stCxn id="23" idx="0"/>
          </p:cNvCxnSpPr>
          <p:nvPr/>
        </p:nvCxnSpPr>
        <p:spPr>
          <a:xfrm flipV="1">
            <a:off x="4072031" y="4539330"/>
            <a:ext cx="10843" cy="400750"/>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78" name="Straight Arrow Connector 177">
            <a:extLst>
              <a:ext uri="{FF2B5EF4-FFF2-40B4-BE49-F238E27FC236}">
                <a16:creationId xmlns:a16="http://schemas.microsoft.com/office/drawing/2014/main" id="{452AA072-3C90-65EC-67EF-DD59CE8C543A}"/>
              </a:ext>
            </a:extLst>
          </p:cNvPr>
          <p:cNvCxnSpPr>
            <a:cxnSpLocks/>
            <a:stCxn id="20" idx="0"/>
            <a:endCxn id="18" idx="2"/>
          </p:cNvCxnSpPr>
          <p:nvPr/>
        </p:nvCxnSpPr>
        <p:spPr>
          <a:xfrm flipV="1">
            <a:off x="8569560" y="3608497"/>
            <a:ext cx="21443" cy="26696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81" name="Straight Arrow Connector 180">
            <a:extLst>
              <a:ext uri="{FF2B5EF4-FFF2-40B4-BE49-F238E27FC236}">
                <a16:creationId xmlns:a16="http://schemas.microsoft.com/office/drawing/2014/main" id="{8042578E-2F30-8831-A704-5D22CA52720E}"/>
              </a:ext>
            </a:extLst>
          </p:cNvPr>
          <p:cNvCxnSpPr>
            <a:cxnSpLocks/>
            <a:stCxn id="105" idx="0"/>
            <a:endCxn id="7" idx="2"/>
          </p:cNvCxnSpPr>
          <p:nvPr/>
        </p:nvCxnSpPr>
        <p:spPr>
          <a:xfrm flipH="1" flipV="1">
            <a:off x="5946285" y="4706458"/>
            <a:ext cx="10260" cy="233622"/>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99" name="Straight Arrow Connector 198">
            <a:extLst>
              <a:ext uri="{FF2B5EF4-FFF2-40B4-BE49-F238E27FC236}">
                <a16:creationId xmlns:a16="http://schemas.microsoft.com/office/drawing/2014/main" id="{8C2DA16F-076B-4A79-BD81-8E17485E6518}"/>
              </a:ext>
            </a:extLst>
          </p:cNvPr>
          <p:cNvCxnSpPr>
            <a:cxnSpLocks/>
            <a:stCxn id="8" idx="3"/>
            <a:endCxn id="137" idx="1"/>
          </p:cNvCxnSpPr>
          <p:nvPr/>
        </p:nvCxnSpPr>
        <p:spPr>
          <a:xfrm flipV="1">
            <a:off x="7427122" y="1391995"/>
            <a:ext cx="2485373" cy="713400"/>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21" name="Straight Arrow Connector 220">
            <a:extLst>
              <a:ext uri="{FF2B5EF4-FFF2-40B4-BE49-F238E27FC236}">
                <a16:creationId xmlns:a16="http://schemas.microsoft.com/office/drawing/2014/main" id="{4D484B84-BE24-0FDE-6FA0-4A5CE8DB10C9}"/>
              </a:ext>
            </a:extLst>
          </p:cNvPr>
          <p:cNvCxnSpPr>
            <a:cxnSpLocks/>
          </p:cNvCxnSpPr>
          <p:nvPr/>
        </p:nvCxnSpPr>
        <p:spPr>
          <a:xfrm flipV="1">
            <a:off x="6335845" y="1640600"/>
            <a:ext cx="17925" cy="257075"/>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244" name="Rectangle 243">
            <a:extLst>
              <a:ext uri="{FF2B5EF4-FFF2-40B4-BE49-F238E27FC236}">
                <a16:creationId xmlns:a16="http://schemas.microsoft.com/office/drawing/2014/main" id="{3427E252-7E80-F99A-B8B7-9A36B8E4472E}"/>
              </a:ext>
            </a:extLst>
          </p:cNvPr>
          <p:cNvSpPr/>
          <p:nvPr/>
        </p:nvSpPr>
        <p:spPr>
          <a:xfrm>
            <a:off x="601251" y="-12933"/>
            <a:ext cx="11469188" cy="597408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a:extLst>
              <a:ext uri="{FF2B5EF4-FFF2-40B4-BE49-F238E27FC236}">
                <a16:creationId xmlns:a16="http://schemas.microsoft.com/office/drawing/2014/main" id="{2ECF9DBD-0B5B-42C5-80BA-846A34623827}"/>
              </a:ext>
            </a:extLst>
          </p:cNvPr>
          <p:cNvSpPr>
            <a:spLocks noGrp="1"/>
          </p:cNvSpPr>
          <p:nvPr>
            <p:ph type="dt" sz="half" idx="10"/>
          </p:nvPr>
        </p:nvSpPr>
        <p:spPr/>
        <p:txBody>
          <a:bodyPr/>
          <a:lstStyle/>
          <a:p>
            <a:fld id="{0F7B02FA-E4A0-4B0E-A575-5DAB6ECD8305}" type="datetime1">
              <a:rPr lang="en-US" smtClean="0"/>
              <a:t>9/30/2025</a:t>
            </a:fld>
            <a:endParaRPr lang="en-US"/>
          </a:p>
        </p:txBody>
      </p:sp>
      <p:sp>
        <p:nvSpPr>
          <p:cNvPr id="5" name="Slide Number Placeholder 4">
            <a:extLst>
              <a:ext uri="{FF2B5EF4-FFF2-40B4-BE49-F238E27FC236}">
                <a16:creationId xmlns:a16="http://schemas.microsoft.com/office/drawing/2014/main" id="{17D4DE80-A544-7DDD-4FBD-261A84386511}"/>
              </a:ext>
            </a:extLst>
          </p:cNvPr>
          <p:cNvSpPr>
            <a:spLocks noGrp="1"/>
          </p:cNvSpPr>
          <p:nvPr>
            <p:ph type="sldNum" sz="quarter" idx="12"/>
          </p:nvPr>
        </p:nvSpPr>
        <p:spPr/>
        <p:txBody>
          <a:bodyPr/>
          <a:lstStyle/>
          <a:p>
            <a:fld id="{6815756C-320B-48D7-9E5B-C0A336402CDB}" type="slidenum">
              <a:rPr lang="en-US" smtClean="0"/>
              <a:t>4</a:t>
            </a:fld>
            <a:endParaRPr lang="en-US"/>
          </a:p>
        </p:txBody>
      </p:sp>
    </p:spTree>
    <p:extLst>
      <p:ext uri="{BB962C8B-B14F-4D97-AF65-F5344CB8AC3E}">
        <p14:creationId xmlns:p14="http://schemas.microsoft.com/office/powerpoint/2010/main" val="2197797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AD0BA-44B9-F1B5-BBBF-D761A10A1524}"/>
              </a:ext>
            </a:extLst>
          </p:cNvPr>
          <p:cNvSpPr>
            <a:spLocks noGrp="1"/>
          </p:cNvSpPr>
          <p:nvPr>
            <p:ph type="title"/>
          </p:nvPr>
        </p:nvSpPr>
        <p:spPr>
          <a:xfrm>
            <a:off x="838200" y="365125"/>
            <a:ext cx="10515600" cy="507711"/>
          </a:xfrm>
        </p:spPr>
        <p:txBody>
          <a:bodyPr>
            <a:normAutofit fontScale="90000"/>
          </a:bodyPr>
          <a:lstStyle/>
          <a:p>
            <a:pPr algn="ctr"/>
            <a:r>
              <a:rPr lang="en-US" dirty="0"/>
              <a:t>Health Care System Core Objectives</a:t>
            </a:r>
          </a:p>
        </p:txBody>
      </p:sp>
      <p:sp>
        <p:nvSpPr>
          <p:cNvPr id="3" name="TextBox 2">
            <a:extLst>
              <a:ext uri="{FF2B5EF4-FFF2-40B4-BE49-F238E27FC236}">
                <a16:creationId xmlns:a16="http://schemas.microsoft.com/office/drawing/2014/main" id="{00063887-2F3A-F6DA-05C2-954289C30953}"/>
              </a:ext>
            </a:extLst>
          </p:cNvPr>
          <p:cNvSpPr txBox="1"/>
          <p:nvPr/>
        </p:nvSpPr>
        <p:spPr>
          <a:xfrm>
            <a:off x="3250820" y="1164134"/>
            <a:ext cx="5016310" cy="4955203"/>
          </a:xfrm>
          <a:prstGeom prst="rect">
            <a:avLst/>
          </a:prstGeom>
          <a:noFill/>
        </p:spPr>
        <p:txBody>
          <a:bodyPr wrap="none" rtlCol="0">
            <a:spAutoFit/>
          </a:bodyPr>
          <a:lstStyle/>
          <a:p>
            <a:pPr algn="ctr">
              <a:lnSpc>
                <a:spcPct val="150000"/>
              </a:lnSpc>
            </a:pPr>
            <a:r>
              <a:rPr lang="en-US" sz="3200" b="1" dirty="0"/>
              <a:t>Healthcare is a Human Right</a:t>
            </a:r>
          </a:p>
          <a:p>
            <a:pPr algn="ctr">
              <a:lnSpc>
                <a:spcPct val="150000"/>
              </a:lnSpc>
            </a:pPr>
            <a:r>
              <a:rPr lang="en-US" sz="3200" b="1" dirty="0"/>
              <a:t>Health Care Equity</a:t>
            </a:r>
          </a:p>
          <a:p>
            <a:pPr algn="ctr">
              <a:lnSpc>
                <a:spcPct val="150000"/>
              </a:lnSpc>
            </a:pPr>
            <a:r>
              <a:rPr lang="en-US" sz="3200" b="1" dirty="0"/>
              <a:t>Health Care Quality</a:t>
            </a:r>
          </a:p>
          <a:p>
            <a:pPr algn="ctr">
              <a:lnSpc>
                <a:spcPct val="150000"/>
              </a:lnSpc>
            </a:pPr>
            <a:r>
              <a:rPr lang="en-US" sz="3200" b="1" dirty="0" err="1"/>
              <a:t>Affordabability</a:t>
            </a:r>
            <a:r>
              <a:rPr lang="en-US" sz="3200" b="1" dirty="0"/>
              <a:t> </a:t>
            </a:r>
          </a:p>
          <a:p>
            <a:pPr algn="ctr">
              <a:lnSpc>
                <a:spcPct val="150000"/>
              </a:lnSpc>
            </a:pPr>
            <a:r>
              <a:rPr lang="en-US" sz="3200" b="1" dirty="0"/>
              <a:t>Accountability</a:t>
            </a:r>
          </a:p>
          <a:p>
            <a:pPr algn="ctr">
              <a:lnSpc>
                <a:spcPct val="150000"/>
              </a:lnSpc>
            </a:pPr>
            <a:r>
              <a:rPr lang="en-US" sz="3200" b="1" dirty="0"/>
              <a:t>Accessibility</a:t>
            </a:r>
          </a:p>
          <a:p>
            <a:endParaRPr lang="en-US" b="1" dirty="0"/>
          </a:p>
          <a:p>
            <a:endParaRPr lang="en-US" sz="1000" dirty="0"/>
          </a:p>
        </p:txBody>
      </p:sp>
      <p:sp>
        <p:nvSpPr>
          <p:cNvPr id="4" name="Date Placeholder 3">
            <a:extLst>
              <a:ext uri="{FF2B5EF4-FFF2-40B4-BE49-F238E27FC236}">
                <a16:creationId xmlns:a16="http://schemas.microsoft.com/office/drawing/2014/main" id="{EEEA3BA7-7AB2-FDA4-B301-7466A5520E81}"/>
              </a:ext>
            </a:extLst>
          </p:cNvPr>
          <p:cNvSpPr>
            <a:spLocks noGrp="1"/>
          </p:cNvSpPr>
          <p:nvPr>
            <p:ph type="dt" sz="half" idx="10"/>
          </p:nvPr>
        </p:nvSpPr>
        <p:spPr/>
        <p:txBody>
          <a:bodyPr/>
          <a:lstStyle/>
          <a:p>
            <a:fld id="{7725B53B-F740-45A2-BAE4-B0B32454B0DA}" type="datetime1">
              <a:rPr lang="en-US" smtClean="0"/>
              <a:t>9/30/2025</a:t>
            </a:fld>
            <a:endParaRPr lang="en-US"/>
          </a:p>
        </p:txBody>
      </p:sp>
      <p:sp>
        <p:nvSpPr>
          <p:cNvPr id="5" name="Slide Number Placeholder 4">
            <a:extLst>
              <a:ext uri="{FF2B5EF4-FFF2-40B4-BE49-F238E27FC236}">
                <a16:creationId xmlns:a16="http://schemas.microsoft.com/office/drawing/2014/main" id="{681841A1-D146-3D1A-913E-B56948F2899E}"/>
              </a:ext>
            </a:extLst>
          </p:cNvPr>
          <p:cNvSpPr>
            <a:spLocks noGrp="1"/>
          </p:cNvSpPr>
          <p:nvPr>
            <p:ph type="sldNum" sz="quarter" idx="12"/>
          </p:nvPr>
        </p:nvSpPr>
        <p:spPr/>
        <p:txBody>
          <a:bodyPr/>
          <a:lstStyle/>
          <a:p>
            <a:fld id="{6815756C-320B-48D7-9E5B-C0A336402CDB}" type="slidenum">
              <a:rPr lang="en-US" smtClean="0"/>
              <a:t>5</a:t>
            </a:fld>
            <a:endParaRPr lang="en-US"/>
          </a:p>
        </p:txBody>
      </p:sp>
    </p:spTree>
    <p:extLst>
      <p:ext uri="{BB962C8B-B14F-4D97-AF65-F5344CB8AC3E}">
        <p14:creationId xmlns:p14="http://schemas.microsoft.com/office/powerpoint/2010/main" val="2053961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F2196E4-C5AE-34A3-370F-022420B2FCE0}"/>
              </a:ext>
            </a:extLst>
          </p:cNvPr>
          <p:cNvPicPr>
            <a:picLocks noChangeAspect="1"/>
          </p:cNvPicPr>
          <p:nvPr/>
        </p:nvPicPr>
        <p:blipFill>
          <a:blip r:embed="rId3"/>
          <a:stretch>
            <a:fillRect/>
          </a:stretch>
        </p:blipFill>
        <p:spPr>
          <a:xfrm>
            <a:off x="0" y="0"/>
            <a:ext cx="12175457" cy="6858000"/>
          </a:xfrm>
          <a:prstGeom prst="rect">
            <a:avLst/>
          </a:prstGeom>
        </p:spPr>
      </p:pic>
      <p:sp>
        <p:nvSpPr>
          <p:cNvPr id="4" name="Date Placeholder 3">
            <a:extLst>
              <a:ext uri="{FF2B5EF4-FFF2-40B4-BE49-F238E27FC236}">
                <a16:creationId xmlns:a16="http://schemas.microsoft.com/office/drawing/2014/main" id="{FAAD86D3-C896-625E-40B5-284247B0D001}"/>
              </a:ext>
            </a:extLst>
          </p:cNvPr>
          <p:cNvSpPr>
            <a:spLocks noGrp="1"/>
          </p:cNvSpPr>
          <p:nvPr>
            <p:ph type="dt" sz="half" idx="10"/>
          </p:nvPr>
        </p:nvSpPr>
        <p:spPr/>
        <p:txBody>
          <a:bodyPr/>
          <a:lstStyle/>
          <a:p>
            <a:fld id="{E0BBD8E6-825E-4544-8498-FB167752AD60}" type="datetime1">
              <a:rPr lang="en-US" smtClean="0"/>
              <a:t>9/30/2025</a:t>
            </a:fld>
            <a:endParaRPr lang="en-US"/>
          </a:p>
        </p:txBody>
      </p:sp>
      <p:sp>
        <p:nvSpPr>
          <p:cNvPr id="5" name="Slide Number Placeholder 4">
            <a:extLst>
              <a:ext uri="{FF2B5EF4-FFF2-40B4-BE49-F238E27FC236}">
                <a16:creationId xmlns:a16="http://schemas.microsoft.com/office/drawing/2014/main" id="{AC26730A-F9B3-795B-9386-6DB45549F9B1}"/>
              </a:ext>
            </a:extLst>
          </p:cNvPr>
          <p:cNvSpPr>
            <a:spLocks noGrp="1"/>
          </p:cNvSpPr>
          <p:nvPr>
            <p:ph type="sldNum" sz="quarter" idx="12"/>
          </p:nvPr>
        </p:nvSpPr>
        <p:spPr/>
        <p:txBody>
          <a:bodyPr/>
          <a:lstStyle/>
          <a:p>
            <a:fld id="{6815756C-320B-48D7-9E5B-C0A336402CDB}" type="slidenum">
              <a:rPr lang="en-US" smtClean="0"/>
              <a:t>6</a:t>
            </a:fld>
            <a:endParaRPr lang="en-US"/>
          </a:p>
        </p:txBody>
      </p:sp>
      <p:sp>
        <p:nvSpPr>
          <p:cNvPr id="7" name="TextBox 6">
            <a:extLst>
              <a:ext uri="{FF2B5EF4-FFF2-40B4-BE49-F238E27FC236}">
                <a16:creationId xmlns:a16="http://schemas.microsoft.com/office/drawing/2014/main" id="{DDF91B81-A564-0194-77D5-D8B29DDA3390}"/>
              </a:ext>
            </a:extLst>
          </p:cNvPr>
          <p:cNvSpPr txBox="1"/>
          <p:nvPr/>
        </p:nvSpPr>
        <p:spPr>
          <a:xfrm>
            <a:off x="3048000" y="-7692267"/>
            <a:ext cx="6096000" cy="64910077"/>
          </a:xfrm>
          <a:prstGeom prst="rect">
            <a:avLst/>
          </a:prstGeom>
          <a:noFill/>
        </p:spPr>
        <p:txBody>
          <a:bodyPr wrap="square">
            <a:spAutoFit/>
          </a:bodyPr>
          <a:lstStyle/>
          <a:p>
            <a:r>
              <a:rPr lang="en-US" dirty="0"/>
              <a:t>I want to at least talk to your health care person in DC too get my 100-page PDF proposal to the Senator. I need an email address because I don't expect a paper document to get timely attention by USPS.</a:t>
            </a:r>
          </a:p>
          <a:p>
            <a:endParaRPr lang="en-US" dirty="0"/>
          </a:p>
          <a:p>
            <a:r>
              <a:rPr lang="en-US" dirty="0"/>
              <a:t>Some about me:</a:t>
            </a:r>
          </a:p>
          <a:p>
            <a:r>
              <a:rPr lang="en-US" dirty="0"/>
              <a:t>I am the President of the Alliance for the Mentally Ill of Oakland County, a non-profit, all volunteer, family support, education and advocacy organization.  I have been an advocate for change in the Michigan public mental health system for about the past 40 years.  I became an advocate not long after my daughter became seriously mentally ill, and was committed to Clinton Valley Center, the state psychiatric hospital in Pontiac, Michigan (after my employment-based insurance no longer covered her hospital care). </a:t>
            </a:r>
          </a:p>
          <a:p>
            <a:endParaRPr lang="en-US" dirty="0"/>
          </a:p>
          <a:p>
            <a:r>
              <a:rPr lang="en-US" dirty="0"/>
              <a:t>I have engaged in advocacy at many levels. I testified at legislative hearings. </a:t>
            </a:r>
          </a:p>
          <a:p>
            <a:r>
              <a:rPr lang="en-US" dirty="0"/>
              <a:t>I participated in a work group of a Governor’s mental health commission.  I participated in the Lieutenant Governor’s committee on Section 298 (Privatization).  Prior to the 2016 election, along with several other long-term advocates and endorsements from unions and a number of other advocacy organizations, we organized and conducted “town hall meetings,” in Oakland, Macomb, Wayne and Monroe counties.  At these meetings we engaged local Michigan legislators to hear testimony of persons suffering from mental illness and their families regarding needs for change, and their opposition to privatization.</a:t>
            </a:r>
          </a:p>
          <a:p>
            <a:endParaRPr lang="en-US" dirty="0"/>
          </a:p>
          <a:p>
            <a:r>
              <a:rPr lang="en-US" dirty="0"/>
              <a:t>Recently, I accepted that I cannot reform the Michigan mental health system without reforming the national health care system, since the problems, across the nation, must be resolved by the Federal Government, not by states, and Medicare, Medicaid and the Affordable Care Act are critical drivers in the ill-fated, “evolution” of the national health care system.</a:t>
            </a:r>
          </a:p>
          <a:p>
            <a:endParaRPr lang="en-US" dirty="0"/>
          </a:p>
          <a:p>
            <a:r>
              <a:rPr lang="en-US" dirty="0"/>
              <a:t>I embarked on development of a health care reform proposal, a single payer system. I started that before the last election in the hope of a receptive Democratic administration. That didn’t happen, but I resolved that it was even more important now.</a:t>
            </a:r>
          </a:p>
          <a:p>
            <a:r>
              <a:rPr lang="en-US" dirty="0"/>
              <a:t>There is increasing urgency for Democrats present  a major “plan” to take the country in a new direction. That direction is  implementation of a National, Single Payer, fee-for-service, Health Care System to achieve a uniform system with equality, accessibility, quality and individuality of care, and doctors (not insurance companies) who exercise their professional judgement. This system is not only crucial for improving the health and welfare of all our citizens, but it is essential to restore the faith of at least tens of millions of our frustrated citizens in our constitutional democracy. </a:t>
            </a:r>
          </a:p>
          <a:p>
            <a:r>
              <a:rPr lang="en-US" dirty="0"/>
              <a:t>  </a:t>
            </a:r>
          </a:p>
          <a:p>
            <a:r>
              <a:rPr lang="en-US" dirty="0"/>
              <a:t>I now have a reasonably robust, draft proposal for major reform, that I believe could change the minds  of most of the people who voted for the current president, ad a real hope for the future.  It is bold, but that is essential. It needs some more work, but I need to get leading Democrats to buy in and take it forward.</a:t>
            </a:r>
          </a:p>
          <a:p>
            <a:endParaRPr lang="en-US" dirty="0"/>
          </a:p>
          <a:p>
            <a:r>
              <a:rPr lang="en-US" dirty="0"/>
              <a:t>There is increasing urgency for Democrats present  a major “plan” to take the country in a new direction. That direction is  implementation of a National, Single Payer, fee-for-service, Health Care System to achieve a uniform system with equality, accessibility, quality and individuality of care, and doctors (not insurance companies) who exercise their professional judgement. This system is not only crucial for improving the health and welfare of all our citizens, but it is essential to restore the faith of at least tens of millions of our frustrated citizens in our constitutional democracy. </a:t>
            </a:r>
          </a:p>
          <a:p>
            <a:endParaRPr lang="en-US" dirty="0"/>
          </a:p>
          <a:p>
            <a:r>
              <a:rPr lang="en-US" dirty="0"/>
              <a:t>Addendum: I am a retired Hewlett Packard, Fellow, with a career in the development of business information systems and business systems consulting, along with 30 years in the development of industry standard, computer-based, modeling languages. I also have a law degree. I know what I am talking about.</a:t>
            </a:r>
          </a:p>
          <a:p>
            <a:endParaRPr lang="en-US" dirty="0"/>
          </a:p>
          <a:p>
            <a:r>
              <a:rPr lang="en-US" dirty="0"/>
              <a:t>I want to at least talk to your health care person in DC too get my 100-page PDF proposal to the Senator. I need an email address because I don't expect a paper document to get timely attention by USPS.</a:t>
            </a:r>
          </a:p>
          <a:p>
            <a:endParaRPr lang="en-US" dirty="0"/>
          </a:p>
          <a:p>
            <a:r>
              <a:rPr lang="en-US" dirty="0"/>
              <a:t>Some about me:</a:t>
            </a:r>
          </a:p>
          <a:p>
            <a:r>
              <a:rPr lang="en-US" dirty="0"/>
              <a:t>I am the President of the Alliance for the Mentally Ill of Oakland County, a non-profit, all volunteer, family support, education and advocacy organization.  I have been an advocate for change in the Michigan public mental health system for about the past 40 years.  I became an advocate not long after my daughter became seriously mentally ill, and was committed to Clinton Valley Center, the state psychiatric hospital in Pontiac, Michigan (after my employment-based insurance no longer covered her hospital care). </a:t>
            </a:r>
          </a:p>
          <a:p>
            <a:endParaRPr lang="en-US" dirty="0"/>
          </a:p>
          <a:p>
            <a:r>
              <a:rPr lang="en-US" dirty="0"/>
              <a:t>I have engaged in advocacy at many levels. I testified at legislative hearings. </a:t>
            </a:r>
          </a:p>
          <a:p>
            <a:r>
              <a:rPr lang="en-US" dirty="0"/>
              <a:t>I participated in a work group of a Governor’s mental health commission.  I participated in the Lieutenant Governor’s committee on Section 298 (Privatization).  Prior to the 2016 election, along with several other long-term advocates and endorsements from unions and a number of other advocacy organizations, we organized and conducted “town hall meetings,” in Oakland, Macomb, Wayne and Monroe counties.  At these meetings we engaged local Michigan legislators to hear testimony of persons suffering from mental illness and their families regarding needs for change, and their opposition to privatization.</a:t>
            </a:r>
          </a:p>
          <a:p>
            <a:endParaRPr lang="en-US" dirty="0"/>
          </a:p>
          <a:p>
            <a:r>
              <a:rPr lang="en-US" dirty="0"/>
              <a:t>Recently, I accepted that I cannot reform the Michigan mental health system without reforming the national health care system, since the problems, across the nation, must be resolved by the Federal Government, not by states, and Medicare, Medicaid and the Affordable Care Act are critical drivers in the ill-fated, “evolution” of the national health care system.</a:t>
            </a:r>
          </a:p>
          <a:p>
            <a:endParaRPr lang="en-US" dirty="0"/>
          </a:p>
          <a:p>
            <a:r>
              <a:rPr lang="en-US" dirty="0"/>
              <a:t>I embarked on development of a health care reform proposal, a single payer system. I started that before the last election in the hope of a receptive Democratic administration. That didn’t happen, but I resolved that it was even more important now.</a:t>
            </a:r>
          </a:p>
          <a:p>
            <a:r>
              <a:rPr lang="en-US" dirty="0"/>
              <a:t>There is increasing urgency for Democrats present  a major “plan” to take the country in a new direction. That direction is  implementation of a National, Single Payer, fee-for-service, Health Care System to achieve a uniform system with equality, accessibility, quality and individuality of care, and doctors (not insurance companies) who exercise their professional judgement. This system is not only crucial for improving the health and welfare of all our citizens, but it is essential to restore the faith of at least tens of millions of our frustrated citizens in our constitutional democracy. </a:t>
            </a:r>
          </a:p>
          <a:p>
            <a:r>
              <a:rPr lang="en-US" dirty="0"/>
              <a:t>  </a:t>
            </a:r>
          </a:p>
          <a:p>
            <a:r>
              <a:rPr lang="en-US" dirty="0"/>
              <a:t>I now have a reasonably robust, draft proposal for major reform, that I believe could change the minds  of most of the people who voted for the current president, ad a real hope for the future.  It is bold, but that is essential. It needs some more work, but I need to get leading Democrats to buy in and take it forward.</a:t>
            </a:r>
          </a:p>
          <a:p>
            <a:endParaRPr lang="en-US" dirty="0"/>
          </a:p>
          <a:p>
            <a:r>
              <a:rPr lang="en-US" dirty="0"/>
              <a:t>There is increasing urgency for Democrats present  a major “plan” to take the country in a new direction. That direction is  implementation of a National, Single Payer, fee-for-service, Health Care System to achieve a uniform system with equality, accessibility, quality and individuality of care, and doctors (not insurance companies) who exercise their professional judgement. This system is not only crucial for improving the health and welfare of all our citizens, but it is essential to restore the faith of at least tens of millions of our frustrated citizens in our constitutional democracy. </a:t>
            </a:r>
          </a:p>
          <a:p>
            <a:endParaRPr lang="en-US" dirty="0"/>
          </a:p>
          <a:p>
            <a:r>
              <a:rPr lang="en-US" dirty="0"/>
              <a:t>Addendum: I am a retired Hewlett Packard, Fellow, with a career in the development of business information systems and business systems consulting, along with 30 years in the development of industry standard, computer-based, modeling languages. I also have a law degree. I know what I am talking about.</a:t>
            </a:r>
          </a:p>
          <a:p>
            <a:endParaRPr lang="en-US" dirty="0"/>
          </a:p>
          <a:p>
            <a:r>
              <a:rPr lang="en-US" dirty="0"/>
              <a:t>I want to at least talk to your health care person in DC too get my 100-page PDF proposal to the Senator. I need an email address because I don't expect a paper document to get timely attention by USPS.</a:t>
            </a:r>
          </a:p>
          <a:p>
            <a:endParaRPr lang="en-US" dirty="0"/>
          </a:p>
          <a:p>
            <a:r>
              <a:rPr lang="en-US" dirty="0"/>
              <a:t>Some about me:</a:t>
            </a:r>
          </a:p>
          <a:p>
            <a:r>
              <a:rPr lang="en-US" dirty="0"/>
              <a:t>I am the President of the Alliance for the Mentally Ill of Oakland County, a non-profit, all volunteer, family support, education and advocacy organization.  I have been an advocate for change in the Michigan public mental health system for about the past 40 years.  I became an advocate not long after my daughter became seriously mentally ill, and was committed to Clinton Valley Center, the state psychiatric hospital in Pontiac, Michigan (after my employment-based insurance no longer covered her hospital care). </a:t>
            </a:r>
          </a:p>
          <a:p>
            <a:endParaRPr lang="en-US" dirty="0"/>
          </a:p>
          <a:p>
            <a:r>
              <a:rPr lang="en-US" dirty="0"/>
              <a:t>I have engaged in advocacy at many levels. I testified at legislative hearings. </a:t>
            </a:r>
          </a:p>
          <a:p>
            <a:r>
              <a:rPr lang="en-US" dirty="0"/>
              <a:t>I participated in a work group of a Governor’s mental health commission.  I participated in the Lieutenant Governor’s committee on Section 298 (Privatization).  Prior to the 2016 election, along with several other long-term advocates and endorsements from unions and a number of other advocacy organizations, we organized and conducted “town hall meetings,” in Oakland, Macomb, Wayne and Monroe counties.  At these meetings we engaged local Michigan legislators to hear testimony of persons suffering from mental illness and their families regarding needs for change, and their opposition to privatization.</a:t>
            </a:r>
          </a:p>
          <a:p>
            <a:endParaRPr lang="en-US" dirty="0"/>
          </a:p>
          <a:p>
            <a:r>
              <a:rPr lang="en-US" dirty="0"/>
              <a:t>Recently, I accepted that I cannot reform the Michigan mental health system without reforming the national health care system, since the problems, across the nation, must be resolved by the Federal Government, not by states, and Medicare, Medicaid and the Affordable Care Act are critical drivers in the ill-fated, “evolution” of the national health care system.</a:t>
            </a:r>
          </a:p>
          <a:p>
            <a:endParaRPr lang="en-US" dirty="0"/>
          </a:p>
          <a:p>
            <a:r>
              <a:rPr lang="en-US" dirty="0"/>
              <a:t>I embarked on development of a health care reform proposal, a single payer system. I started that before the last election in the hope of a receptive Democratic administration. That didn’t happen, but I resolved that it was even more important now.</a:t>
            </a:r>
          </a:p>
          <a:p>
            <a:r>
              <a:rPr lang="en-US" dirty="0"/>
              <a:t>There is increasing urgency for Democrats present  a major “plan” to take the country in a new direction. That direction is  implementation of a National, Single Payer, fee-for-service, Health Care System to achieve a uniform system with equality, accessibility, quality and individuality of care, and doctors (not insurance companies) who exercise their professional judgement. This system is not only crucial for improving the health and welfare of all our citizens, but it is essential to restore the faith of at least tens of millions of our frustrated citizens in our constitutional democracy. </a:t>
            </a:r>
          </a:p>
          <a:p>
            <a:r>
              <a:rPr lang="en-US" dirty="0"/>
              <a:t>  </a:t>
            </a:r>
          </a:p>
          <a:p>
            <a:r>
              <a:rPr lang="en-US" dirty="0"/>
              <a:t>I now have a reasonably robust, draft proposal for major reform, that I believe could change the minds  of most of the people who voted for the current president, ad a real hope for the future.  It is bold, but that is essential. It needs some more work, but I need to get leading Democrats to buy in and take it forward.</a:t>
            </a:r>
          </a:p>
          <a:p>
            <a:endParaRPr lang="en-US" dirty="0"/>
          </a:p>
          <a:p>
            <a:r>
              <a:rPr lang="en-US" dirty="0"/>
              <a:t>There is increasing urgency for Democrats present  a major “plan” to take the country in a new direction. That direction is  implementation of a National, Single Payer, fee-for-service, Health Care System to achieve a uniform system with equality, accessibility, quality and individuality of care, and doctors (not insurance companies) who exercise their professional judgement. This system is not only crucial for improving the health and welfare of all our citizens, but it is essential to restore the faith of at least tens of millions of our frustrated citizens in our constitutional democracy. </a:t>
            </a:r>
          </a:p>
          <a:p>
            <a:endParaRPr lang="en-US" dirty="0"/>
          </a:p>
          <a:p>
            <a:r>
              <a:rPr lang="en-US" dirty="0"/>
              <a:t>Addendum: I am a retired Hewlett Packard, Fellow, with a career in the development of business information systems and business systems consulting, along with 30 years in the development of industry standard, computer-based, modeling languages. I also have a law degree. I know what I am talking about.</a:t>
            </a:r>
          </a:p>
          <a:p>
            <a:endParaRPr lang="en-US" dirty="0"/>
          </a:p>
        </p:txBody>
      </p:sp>
    </p:spTree>
    <p:extLst>
      <p:ext uri="{BB962C8B-B14F-4D97-AF65-F5344CB8AC3E}">
        <p14:creationId xmlns:p14="http://schemas.microsoft.com/office/powerpoint/2010/main" val="3916871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C3076-02F9-CC2C-BD04-522A469CF5E1}"/>
              </a:ext>
            </a:extLst>
          </p:cNvPr>
          <p:cNvSpPr>
            <a:spLocks noGrp="1"/>
          </p:cNvSpPr>
          <p:nvPr>
            <p:ph type="title"/>
          </p:nvPr>
        </p:nvSpPr>
        <p:spPr>
          <a:xfrm>
            <a:off x="1182320" y="572944"/>
            <a:ext cx="10515600" cy="1325563"/>
          </a:xfrm>
        </p:spPr>
        <p:txBody>
          <a:bodyPr/>
          <a:lstStyle/>
          <a:p>
            <a:r>
              <a:rPr lang="en-US" dirty="0"/>
              <a:t>Enhanced, Core </a:t>
            </a:r>
            <a:r>
              <a:rPr lang="en-US" dirty="0" err="1"/>
              <a:t>Infrmation</a:t>
            </a:r>
            <a:r>
              <a:rPr lang="en-US" dirty="0"/>
              <a:t> Systems</a:t>
            </a:r>
          </a:p>
        </p:txBody>
      </p:sp>
      <p:sp>
        <p:nvSpPr>
          <p:cNvPr id="3" name="TextBox 2">
            <a:extLst>
              <a:ext uri="{FF2B5EF4-FFF2-40B4-BE49-F238E27FC236}">
                <a16:creationId xmlns:a16="http://schemas.microsoft.com/office/drawing/2014/main" id="{5577AE00-B24E-CE99-F7A9-D1455D5A691E}"/>
              </a:ext>
            </a:extLst>
          </p:cNvPr>
          <p:cNvSpPr txBox="1"/>
          <p:nvPr/>
        </p:nvSpPr>
        <p:spPr>
          <a:xfrm>
            <a:off x="2005445" y="2015836"/>
            <a:ext cx="8678210" cy="3709349"/>
          </a:xfrm>
          <a:prstGeom prst="rect">
            <a:avLst/>
          </a:prstGeom>
          <a:noFill/>
        </p:spPr>
        <p:txBody>
          <a:bodyPr wrap="none" rtlCol="0">
            <a:spAutoFit/>
          </a:bodyPr>
          <a:lstStyle/>
          <a:p>
            <a:pPr>
              <a:lnSpc>
                <a:spcPct val="150000"/>
              </a:lnSpc>
            </a:pPr>
            <a:r>
              <a:rPr lang="en-US" dirty="0"/>
              <a:t>  </a:t>
            </a:r>
            <a:r>
              <a:rPr lang="en-US" sz="3200" b="1" i="1" dirty="0"/>
              <a:t>One Reliable, National, Source of Patient Records </a:t>
            </a:r>
          </a:p>
          <a:p>
            <a:pPr>
              <a:lnSpc>
                <a:spcPct val="150000"/>
              </a:lnSpc>
            </a:pPr>
            <a:r>
              <a:rPr lang="en-US" sz="3200" b="1" i="1" dirty="0"/>
              <a:t>National Benefits Package</a:t>
            </a:r>
          </a:p>
          <a:p>
            <a:pPr>
              <a:lnSpc>
                <a:spcPct val="150000"/>
              </a:lnSpc>
            </a:pPr>
            <a:r>
              <a:rPr lang="en-US" sz="3200" b="1" i="1" dirty="0"/>
              <a:t>National Provider Network Records</a:t>
            </a:r>
          </a:p>
          <a:p>
            <a:pPr>
              <a:lnSpc>
                <a:spcPct val="150000"/>
              </a:lnSpc>
            </a:pPr>
            <a:r>
              <a:rPr lang="en-US" sz="3200" b="1" i="1" dirty="0"/>
              <a:t>Shared Provider Systems For System Users</a:t>
            </a:r>
          </a:p>
          <a:p>
            <a:pPr>
              <a:lnSpc>
                <a:spcPct val="150000"/>
              </a:lnSpc>
            </a:pPr>
            <a:r>
              <a:rPr lang="en-US" sz="3200" b="1" dirty="0"/>
              <a:t>Value Delivery Analysis System</a:t>
            </a:r>
            <a:endParaRPr lang="en-US" b="1" dirty="0"/>
          </a:p>
        </p:txBody>
      </p:sp>
      <p:sp>
        <p:nvSpPr>
          <p:cNvPr id="4" name="Date Placeholder 3">
            <a:extLst>
              <a:ext uri="{FF2B5EF4-FFF2-40B4-BE49-F238E27FC236}">
                <a16:creationId xmlns:a16="http://schemas.microsoft.com/office/drawing/2014/main" id="{BF071391-7430-75BC-A3BB-9106A4D4C309}"/>
              </a:ext>
            </a:extLst>
          </p:cNvPr>
          <p:cNvSpPr>
            <a:spLocks noGrp="1"/>
          </p:cNvSpPr>
          <p:nvPr>
            <p:ph type="dt" sz="half" idx="10"/>
          </p:nvPr>
        </p:nvSpPr>
        <p:spPr/>
        <p:txBody>
          <a:bodyPr/>
          <a:lstStyle/>
          <a:p>
            <a:fld id="{F753E431-1DBD-451D-A4B3-6213F09F8B3B}" type="datetime1">
              <a:rPr lang="en-US" smtClean="0"/>
              <a:t>9/30/2025</a:t>
            </a:fld>
            <a:endParaRPr lang="en-US"/>
          </a:p>
        </p:txBody>
      </p:sp>
      <p:sp>
        <p:nvSpPr>
          <p:cNvPr id="5" name="Slide Number Placeholder 4">
            <a:extLst>
              <a:ext uri="{FF2B5EF4-FFF2-40B4-BE49-F238E27FC236}">
                <a16:creationId xmlns:a16="http://schemas.microsoft.com/office/drawing/2014/main" id="{F3B37319-9222-422B-2A96-37305765B250}"/>
              </a:ext>
            </a:extLst>
          </p:cNvPr>
          <p:cNvSpPr>
            <a:spLocks noGrp="1"/>
          </p:cNvSpPr>
          <p:nvPr>
            <p:ph type="sldNum" sz="quarter" idx="12"/>
          </p:nvPr>
        </p:nvSpPr>
        <p:spPr/>
        <p:txBody>
          <a:bodyPr/>
          <a:lstStyle/>
          <a:p>
            <a:fld id="{6815756C-320B-48D7-9E5B-C0A336402CDB}" type="slidenum">
              <a:rPr lang="en-US" smtClean="0"/>
              <a:t>7</a:t>
            </a:fld>
            <a:endParaRPr lang="en-US"/>
          </a:p>
        </p:txBody>
      </p:sp>
    </p:spTree>
    <p:extLst>
      <p:ext uri="{BB962C8B-B14F-4D97-AF65-F5344CB8AC3E}">
        <p14:creationId xmlns:p14="http://schemas.microsoft.com/office/powerpoint/2010/main" val="3763721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081B3-9ED3-8BE4-C19F-A884DBC766D9}"/>
              </a:ext>
            </a:extLst>
          </p:cNvPr>
          <p:cNvSpPr>
            <a:spLocks noGrp="1"/>
          </p:cNvSpPr>
          <p:nvPr>
            <p:ph type="title"/>
          </p:nvPr>
        </p:nvSpPr>
        <p:spPr/>
        <p:txBody>
          <a:bodyPr/>
          <a:lstStyle/>
          <a:p>
            <a:pPr algn="ctr"/>
            <a:r>
              <a:rPr lang="en-US" dirty="0"/>
              <a:t>System Transformation Program</a:t>
            </a:r>
            <a:br>
              <a:rPr lang="en-US" dirty="0"/>
            </a:br>
            <a:r>
              <a:rPr lang="en-US" sz="3600" dirty="0"/>
              <a:t>Phases: Planning and Populations</a:t>
            </a:r>
            <a:endParaRPr lang="en-US" dirty="0"/>
          </a:p>
        </p:txBody>
      </p:sp>
      <p:sp>
        <p:nvSpPr>
          <p:cNvPr id="3" name="Date Placeholder 2">
            <a:extLst>
              <a:ext uri="{FF2B5EF4-FFF2-40B4-BE49-F238E27FC236}">
                <a16:creationId xmlns:a16="http://schemas.microsoft.com/office/drawing/2014/main" id="{9FC8DA39-B032-5795-39FC-C6E185BC1AD2}"/>
              </a:ext>
            </a:extLst>
          </p:cNvPr>
          <p:cNvSpPr>
            <a:spLocks noGrp="1"/>
          </p:cNvSpPr>
          <p:nvPr>
            <p:ph type="dt" sz="half" idx="10"/>
          </p:nvPr>
        </p:nvSpPr>
        <p:spPr/>
        <p:txBody>
          <a:bodyPr/>
          <a:lstStyle/>
          <a:p>
            <a:fld id="{F46F52B6-D0B5-4233-9FCB-851386A02BB1}" type="datetime1">
              <a:rPr lang="en-US" smtClean="0"/>
              <a:t>9/30/2025</a:t>
            </a:fld>
            <a:endParaRPr lang="en-US"/>
          </a:p>
        </p:txBody>
      </p:sp>
      <p:sp>
        <p:nvSpPr>
          <p:cNvPr id="4" name="Slide Number Placeholder 3">
            <a:extLst>
              <a:ext uri="{FF2B5EF4-FFF2-40B4-BE49-F238E27FC236}">
                <a16:creationId xmlns:a16="http://schemas.microsoft.com/office/drawing/2014/main" id="{3D2A5C5A-187C-6729-603D-B20D0A4D1EF9}"/>
              </a:ext>
            </a:extLst>
          </p:cNvPr>
          <p:cNvSpPr>
            <a:spLocks noGrp="1"/>
          </p:cNvSpPr>
          <p:nvPr>
            <p:ph type="sldNum" sz="quarter" idx="12"/>
          </p:nvPr>
        </p:nvSpPr>
        <p:spPr/>
        <p:txBody>
          <a:bodyPr/>
          <a:lstStyle/>
          <a:p>
            <a:fld id="{6815756C-320B-48D7-9E5B-C0A336402CDB}" type="slidenum">
              <a:rPr lang="en-US" smtClean="0"/>
              <a:t>8</a:t>
            </a:fld>
            <a:endParaRPr lang="en-US"/>
          </a:p>
        </p:txBody>
      </p:sp>
      <p:sp>
        <p:nvSpPr>
          <p:cNvPr id="6" name="TextBox 5">
            <a:extLst>
              <a:ext uri="{FF2B5EF4-FFF2-40B4-BE49-F238E27FC236}">
                <a16:creationId xmlns:a16="http://schemas.microsoft.com/office/drawing/2014/main" id="{42F322C9-AF16-ED3D-5A2E-83E19244B560}"/>
              </a:ext>
            </a:extLst>
          </p:cNvPr>
          <p:cNvSpPr txBox="1"/>
          <p:nvPr/>
        </p:nvSpPr>
        <p:spPr>
          <a:xfrm>
            <a:off x="576943" y="1887434"/>
            <a:ext cx="11266713" cy="4801314"/>
          </a:xfrm>
          <a:prstGeom prst="rect">
            <a:avLst/>
          </a:prstGeom>
          <a:noFill/>
        </p:spPr>
        <p:txBody>
          <a:bodyPr wrap="square" rtlCol="0">
            <a:spAutoFit/>
          </a:bodyPr>
          <a:lstStyle/>
          <a:p>
            <a:pPr marL="342900" indent="-342900">
              <a:buFont typeface="+mj-lt"/>
              <a:buAutoNum type="arabicPeriod"/>
            </a:pPr>
            <a:r>
              <a:rPr lang="en-US" sz="3200" dirty="0" err="1"/>
              <a:t>Developmwnr</a:t>
            </a:r>
            <a:r>
              <a:rPr lang="en-US" sz="3200" dirty="0"/>
              <a:t> of Proposal Plan, costs, and timing for to Congress</a:t>
            </a:r>
          </a:p>
          <a:p>
            <a:pPr marL="342900" indent="-342900">
              <a:buFont typeface="+mj-lt"/>
              <a:buAutoNum type="arabicPeriod"/>
            </a:pPr>
            <a:r>
              <a:rPr lang="en-US" sz="3200" dirty="0"/>
              <a:t>Medicare fee-for-service, A, B, D and Supplemental</a:t>
            </a:r>
          </a:p>
          <a:p>
            <a:pPr marL="342900" indent="-342900">
              <a:buFont typeface="+mj-lt"/>
              <a:buAutoNum type="arabicPeriod"/>
            </a:pPr>
            <a:r>
              <a:rPr lang="en-US" sz="3200" dirty="0"/>
              <a:t>Medicaid and the </a:t>
            </a:r>
            <a:r>
              <a:rPr lang="en-US" sz="3200" dirty="0" err="1"/>
              <a:t>Afordable</a:t>
            </a:r>
            <a:r>
              <a:rPr lang="en-US" sz="3200" dirty="0"/>
              <a:t> Care Act</a:t>
            </a:r>
          </a:p>
          <a:p>
            <a:pPr marL="342900" indent="-342900">
              <a:buFont typeface="+mj-lt"/>
              <a:buAutoNum type="arabicPeriod"/>
            </a:pPr>
            <a:r>
              <a:rPr lang="en-US" sz="3200" dirty="0" err="1"/>
              <a:t>Medocaid</a:t>
            </a:r>
            <a:r>
              <a:rPr lang="en-US" sz="3200" dirty="0"/>
              <a:t> long-Term Care</a:t>
            </a:r>
          </a:p>
          <a:p>
            <a:pPr marL="342900" indent="-342900">
              <a:buFont typeface="+mj-lt"/>
              <a:buAutoNum type="arabicPeriod"/>
            </a:pPr>
            <a:r>
              <a:rPr lang="en-US" sz="3200" dirty="0"/>
              <a:t>Employer-paid coverage and others</a:t>
            </a:r>
          </a:p>
          <a:p>
            <a:pPr marL="342900" indent="-342900">
              <a:buFont typeface="+mj-lt"/>
              <a:buAutoNum type="arabicPeriod"/>
            </a:pPr>
            <a:r>
              <a:rPr lang="en-US" sz="3200" dirty="0"/>
              <a:t>Government Health Care Services</a:t>
            </a:r>
          </a:p>
          <a:p>
            <a:pPr marL="342900" indent="-342900">
              <a:buFont typeface="+mj-lt"/>
              <a:buAutoNum type="arabicPeriod"/>
            </a:pPr>
            <a:r>
              <a:rPr lang="en-US" sz="3200" dirty="0"/>
              <a:t>Jails and prisons</a:t>
            </a:r>
          </a:p>
          <a:p>
            <a:pPr marL="342900" indent="-342900">
              <a:buFont typeface="+mj-lt"/>
              <a:buAutoNum type="arabicPeriod"/>
            </a:pPr>
            <a:r>
              <a:rPr lang="en-US" sz="3200" dirty="0"/>
              <a:t>Citizens visiting out of the country</a:t>
            </a:r>
          </a:p>
          <a:p>
            <a:pPr marL="342900" indent="-342900">
              <a:buFont typeface="+mj-lt"/>
              <a:buAutoNum type="arabicPeriod"/>
            </a:pPr>
            <a:r>
              <a:rPr lang="en-US" sz="3200" dirty="0"/>
              <a:t>Non-Citizens, Legally in the Country</a:t>
            </a:r>
          </a:p>
          <a:p>
            <a:pPr marL="342900" indent="-342900">
              <a:buFont typeface="+mj-lt"/>
              <a:buAutoNum type="arabicPeriod"/>
            </a:pPr>
            <a:endParaRPr lang="en-US" dirty="0"/>
          </a:p>
        </p:txBody>
      </p:sp>
    </p:spTree>
    <p:extLst>
      <p:ext uri="{BB962C8B-B14F-4D97-AF65-F5344CB8AC3E}">
        <p14:creationId xmlns:p14="http://schemas.microsoft.com/office/powerpoint/2010/main" val="12009558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19300</TotalTime>
  <Words>3583</Words>
  <Application>Microsoft Office PowerPoint</Application>
  <PresentationFormat>Widescreen</PresentationFormat>
  <Paragraphs>205</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US Health Care  Single Payer Health Care Proposal  A Quick overview</vt:lpstr>
      <vt:lpstr>The Current Health Care Caste System</vt:lpstr>
      <vt:lpstr>Maslow’s Needs Hierarchy</vt:lpstr>
      <vt:lpstr>The Un-Accountability Hierarchy</vt:lpstr>
      <vt:lpstr>Health Care System Core Objectives</vt:lpstr>
      <vt:lpstr>PowerPoint Presentation</vt:lpstr>
      <vt:lpstr>Enhanced, Core Infrmation Systems</vt:lpstr>
      <vt:lpstr>System Transformation Program Phases: Planning and Populations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Fred Cummins</dc:creator>
  <cp:lastModifiedBy>Fred Cummins</cp:lastModifiedBy>
  <cp:revision>14</cp:revision>
  <cp:lastPrinted>2025-09-28T22:43:24Z</cp:lastPrinted>
  <dcterms:created xsi:type="dcterms:W3CDTF">2025-09-02T16:55:35Z</dcterms:created>
  <dcterms:modified xsi:type="dcterms:W3CDTF">2025-10-05T14:02:12Z</dcterms:modified>
</cp:coreProperties>
</file>